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notesSlides/notesSlide5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0"/>
  </p:notesMasterIdLst>
  <p:handoutMasterIdLst>
    <p:handoutMasterId r:id="rId61"/>
  </p:handoutMasterIdLst>
  <p:sldIdLst>
    <p:sldId id="256" r:id="rId3"/>
    <p:sldId id="262" r:id="rId4"/>
    <p:sldId id="257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332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2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5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86380" autoAdjust="0"/>
  </p:normalViewPr>
  <p:slideViewPr>
    <p:cSldViewPr snapToGrid="0" showGuides="1">
      <p:cViewPr varScale="1">
        <p:scale>
          <a:sx n="98" d="100"/>
          <a:sy n="98" d="100"/>
        </p:scale>
        <p:origin x="99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5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157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5" Type="http://schemas.openxmlformats.org/officeDocument/2006/relationships/slide" Target="slides/slide3.xml"/><Relationship Id="rId61" Type="http://schemas.openxmlformats.org/officeDocument/2006/relationships/handoutMaster" Target="handoutMasters/handout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57"/>
          <c:y val="2.5781248414047261E-2"/>
          <c:w val="0.63229170767716614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68"/>
          <c:y val="2.5781248414047279E-2"/>
          <c:w val="0.632291707677166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68"/>
          <c:y val="2.5781248414047279E-2"/>
          <c:w val="0.632291707677166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68"/>
          <c:y val="2.5781248414047279E-2"/>
          <c:w val="0.632291707677166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68"/>
          <c:y val="2.5781248414047279E-2"/>
          <c:w val="0.632291707677166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57"/>
          <c:y val="2.5781248414047261E-2"/>
          <c:w val="0.63229170767716614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68"/>
          <c:y val="2.5781248414047279E-2"/>
          <c:w val="0.632291707677166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68"/>
          <c:y val="2.5781248414047279E-2"/>
          <c:w val="0.632291707677166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68"/>
          <c:y val="2.5781248414047279E-2"/>
          <c:w val="0.632291707677166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68"/>
          <c:y val="2.5781248414047279E-2"/>
          <c:w val="0.632291707677166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1BC-42A1-B8F5-11218A67CC7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1BC-42A1-B8F5-11218A67CC7F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1BC-42A1-B8F5-11218A67CC7F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1BC-42A1-B8F5-11218A67CC7F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1BC-42A1-B8F5-11218A67CC7F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1BC-42A1-B8F5-11218A67CC7F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1BC-42A1-B8F5-11218A67CC7F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1BC-42A1-B8F5-11218A67CC7F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1BC-42A1-B8F5-11218A67CC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68"/>
          <c:y val="2.5781248414047279E-2"/>
          <c:w val="0.632291707677166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68"/>
          <c:y val="2.5781248414047279E-2"/>
          <c:w val="0.632291707677166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791670767716568"/>
          <c:y val="2.5781248414047279E-2"/>
          <c:w val="0.63229170767716636"/>
          <c:h val="0.94843750317190556"/>
        </c:manualLayout>
      </c:layout>
      <c:pieChart>
        <c:varyColors val="1"/>
        <c:ser>
          <c:idx val="0"/>
          <c:order val="0"/>
          <c:tx>
            <c:strRef>
              <c:f>Plan1!$B$1</c:f>
              <c:strCache>
                <c:ptCount val="1"/>
                <c:pt idx="0">
                  <c:v>Vendas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EFD-46C4-9521-F34DEF5FA9F9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EFD-46C4-9521-F34DEF5FA9F9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EFD-46C4-9521-F34DEF5FA9F9}"/>
              </c:ext>
            </c:extLst>
          </c:dPt>
          <c:dPt>
            <c:idx val="3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EFD-46C4-9521-F34DEF5FA9F9}"/>
              </c:ext>
            </c:extLst>
          </c:dPt>
          <c:dPt>
            <c:idx val="4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EFD-46C4-9521-F34DEF5FA9F9}"/>
              </c:ext>
            </c:extLst>
          </c:dPt>
          <c:dPt>
            <c:idx val="5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EFD-46C4-9521-F34DEF5FA9F9}"/>
              </c:ext>
            </c:extLst>
          </c:dPt>
          <c:dPt>
            <c:idx val="6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EFD-46C4-9521-F34DEF5FA9F9}"/>
              </c:ext>
            </c:extLst>
          </c:dPt>
          <c:dPt>
            <c:idx val="7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EFD-46C4-9521-F34DEF5FA9F9}"/>
              </c:ext>
            </c:extLst>
          </c:dPt>
          <c:cat>
            <c:numRef>
              <c:f>Plan1!$A$2:$A$9</c:f>
              <c:numCache>
                <c:formatCode>General</c:formatCode>
                <c:ptCount val="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</c:numCache>
            </c:numRef>
          </c:cat>
          <c:val>
            <c:numRef>
              <c:f>Plan1!$B$2:$B$9</c:f>
              <c:numCache>
                <c:formatCode>General</c:formatCode>
                <c:ptCount val="8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9EFD-46C4-9521-F34DEF5FA9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47117E-D58A-422A-A81B-362E9F2EA265}" type="datetimeFigureOut">
              <a:rPr lang="pt-BR" smtClean="0"/>
              <a:pPr/>
              <a:t>30/07/2024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38575-B761-4121-A7E4-457BB626566A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23964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552672-2D72-42C2-B0B5-4CADDCB794C9}" type="datetimeFigureOut">
              <a:rPr lang="pt-BR" noProof="0" smtClean="0"/>
              <a:pPr/>
              <a:t>30/07/2024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4BA502-DDEA-4552-B72A-9C62FF6620C8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152134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502-DDEA-4552-B72A-9C62FF6620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1266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502-DDEA-4552-B72A-9C62FF6620C8}" type="slidenum">
              <a:rPr lang="pt-BR" noProof="0" smtClean="0"/>
              <a:pPr/>
              <a:t>14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872042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502-DDEA-4552-B72A-9C62FF6620C8}" type="slidenum">
              <a:rPr lang="pt-BR" noProof="0" smtClean="0"/>
              <a:pPr/>
              <a:t>22</a:t>
            </a:fld>
            <a:endParaRPr lang="pt-BR" noProof="0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4BA502-DDEA-4552-B72A-9C62FF6620C8}" type="slidenum">
              <a:rPr lang="pt-BR" noProof="0" smtClean="0"/>
              <a:pPr/>
              <a:t>29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98783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502-DDEA-4552-B72A-9C62FF6620C8}" type="slidenum">
              <a:rPr lang="pt-BR" noProof="0" smtClean="0"/>
              <a:pPr/>
              <a:t>35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570611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502-DDEA-4552-B72A-9C62FF6620C8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239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502-DDEA-4552-B72A-9C62FF6620C8}" type="slidenum">
              <a:rPr lang="pt-BR" noProof="0" smtClean="0"/>
              <a:pPr/>
              <a:t>44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7129155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4BA502-DDEA-4552-B72A-9C62FF6620C8}" type="slidenum">
              <a:rPr lang="pt-BR" noProof="0" smtClean="0"/>
              <a:pPr/>
              <a:t>57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222914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go de tabulei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7"/>
          <p:cNvSpPr>
            <a:spLocks noGrp="1"/>
          </p:cNvSpPr>
          <p:nvPr>
            <p:ph type="body" sz="quarter" idx="13" hasCustomPrompt="1"/>
          </p:nvPr>
        </p:nvSpPr>
        <p:spPr>
          <a:xfrm>
            <a:off x="332703" y="357393"/>
            <a:ext cx="2099258" cy="914400"/>
          </a:xfr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sz="2400" b="0" i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Categoria</a:t>
            </a:r>
            <a:r>
              <a:rPr lang="pt-BR" noProof="0" dirty="0"/>
              <a:t> 1</a:t>
            </a:r>
          </a:p>
        </p:txBody>
      </p:sp>
      <p:sp>
        <p:nvSpPr>
          <p:cNvPr id="40" name="Espaço Reservado para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332703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45" name="Espaço Reservado para Texto 7"/>
          <p:cNvSpPr>
            <a:spLocks noGrp="1"/>
          </p:cNvSpPr>
          <p:nvPr>
            <p:ph type="body" sz="quarter" idx="23" hasCustomPrompt="1"/>
          </p:nvPr>
        </p:nvSpPr>
        <p:spPr>
          <a:xfrm>
            <a:off x="332703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50" name="Espaço Reservado para Texto 7"/>
          <p:cNvSpPr>
            <a:spLocks noGrp="1"/>
          </p:cNvSpPr>
          <p:nvPr>
            <p:ph type="body" sz="quarter" idx="28" hasCustomPrompt="1"/>
          </p:nvPr>
        </p:nvSpPr>
        <p:spPr>
          <a:xfrm>
            <a:off x="332703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55" name="Espaço Reservado para Texto 7"/>
          <p:cNvSpPr>
            <a:spLocks noGrp="1"/>
          </p:cNvSpPr>
          <p:nvPr>
            <p:ph type="body" sz="quarter" idx="33" hasCustomPrompt="1"/>
          </p:nvPr>
        </p:nvSpPr>
        <p:spPr>
          <a:xfrm>
            <a:off x="332703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60" name="Espaço Reservado para Texto 7"/>
          <p:cNvSpPr>
            <a:spLocks noGrp="1"/>
          </p:cNvSpPr>
          <p:nvPr>
            <p:ph type="body" sz="quarter" idx="38" hasCustomPrompt="1"/>
          </p:nvPr>
        </p:nvSpPr>
        <p:spPr>
          <a:xfrm>
            <a:off x="332703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36" name="Espaço Reservado para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2689537" y="357393"/>
            <a:ext cx="2099258" cy="914400"/>
          </a:xfr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sz="2400" b="0" i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Categoria</a:t>
            </a:r>
            <a:r>
              <a:rPr lang="pt-BR" noProof="0" dirty="0"/>
              <a:t> 2</a:t>
            </a:r>
          </a:p>
        </p:txBody>
      </p:sp>
      <p:sp>
        <p:nvSpPr>
          <p:cNvPr id="41" name="Espaço Reservado para Texto 7"/>
          <p:cNvSpPr>
            <a:spLocks noGrp="1"/>
          </p:cNvSpPr>
          <p:nvPr>
            <p:ph type="body" sz="quarter" idx="19" hasCustomPrompt="1"/>
          </p:nvPr>
        </p:nvSpPr>
        <p:spPr>
          <a:xfrm>
            <a:off x="2689537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46" name="Espaço Reservado para Texto 7"/>
          <p:cNvSpPr>
            <a:spLocks noGrp="1"/>
          </p:cNvSpPr>
          <p:nvPr>
            <p:ph type="body" sz="quarter" idx="24" hasCustomPrompt="1"/>
          </p:nvPr>
        </p:nvSpPr>
        <p:spPr>
          <a:xfrm>
            <a:off x="2689537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51" name="Espaço Reservado para Texto 7"/>
          <p:cNvSpPr>
            <a:spLocks noGrp="1"/>
          </p:cNvSpPr>
          <p:nvPr>
            <p:ph type="body" sz="quarter" idx="29" hasCustomPrompt="1"/>
          </p:nvPr>
        </p:nvSpPr>
        <p:spPr>
          <a:xfrm>
            <a:off x="2689537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56" name="Espaço Reservado para Texto 7"/>
          <p:cNvSpPr>
            <a:spLocks noGrp="1"/>
          </p:cNvSpPr>
          <p:nvPr>
            <p:ph type="body" sz="quarter" idx="34" hasCustomPrompt="1"/>
          </p:nvPr>
        </p:nvSpPr>
        <p:spPr>
          <a:xfrm>
            <a:off x="2689537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61" name="Espaço Reservado para Texto 7"/>
          <p:cNvSpPr>
            <a:spLocks noGrp="1"/>
          </p:cNvSpPr>
          <p:nvPr>
            <p:ph type="body" sz="quarter" idx="39" hasCustomPrompt="1"/>
          </p:nvPr>
        </p:nvSpPr>
        <p:spPr>
          <a:xfrm>
            <a:off x="2689537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37" name="Espaço Reservado para Texto 7"/>
          <p:cNvSpPr>
            <a:spLocks noGrp="1"/>
          </p:cNvSpPr>
          <p:nvPr>
            <p:ph type="body" sz="quarter" idx="15" hasCustomPrompt="1"/>
          </p:nvPr>
        </p:nvSpPr>
        <p:spPr>
          <a:xfrm>
            <a:off x="5046371" y="357393"/>
            <a:ext cx="2099258" cy="914400"/>
          </a:xfr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sz="2400" b="0" i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Categoria</a:t>
            </a:r>
            <a:r>
              <a:rPr lang="pt-BR" noProof="0" dirty="0"/>
              <a:t> 3</a:t>
            </a:r>
          </a:p>
        </p:txBody>
      </p:sp>
      <p:sp>
        <p:nvSpPr>
          <p:cNvPr id="42" name="Espaço Reservado para Texto 7"/>
          <p:cNvSpPr>
            <a:spLocks noGrp="1"/>
          </p:cNvSpPr>
          <p:nvPr>
            <p:ph type="body" sz="quarter" idx="20" hasCustomPrompt="1"/>
          </p:nvPr>
        </p:nvSpPr>
        <p:spPr>
          <a:xfrm>
            <a:off x="5046371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47" name="Espaço Reservado para Texto 7"/>
          <p:cNvSpPr>
            <a:spLocks noGrp="1"/>
          </p:cNvSpPr>
          <p:nvPr>
            <p:ph type="body" sz="quarter" idx="25" hasCustomPrompt="1"/>
          </p:nvPr>
        </p:nvSpPr>
        <p:spPr>
          <a:xfrm>
            <a:off x="5046371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52" name="Espaço Reservado para Texto 7"/>
          <p:cNvSpPr>
            <a:spLocks noGrp="1"/>
          </p:cNvSpPr>
          <p:nvPr>
            <p:ph type="body" sz="quarter" idx="30" hasCustomPrompt="1"/>
          </p:nvPr>
        </p:nvSpPr>
        <p:spPr>
          <a:xfrm>
            <a:off x="5046371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57" name="Espaço Reservado para Texto 7"/>
          <p:cNvSpPr>
            <a:spLocks noGrp="1"/>
          </p:cNvSpPr>
          <p:nvPr>
            <p:ph type="body" sz="quarter" idx="35" hasCustomPrompt="1"/>
          </p:nvPr>
        </p:nvSpPr>
        <p:spPr>
          <a:xfrm>
            <a:off x="5046371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62" name="Espaço Reservado para Texto 7"/>
          <p:cNvSpPr>
            <a:spLocks noGrp="1"/>
          </p:cNvSpPr>
          <p:nvPr>
            <p:ph type="body" sz="quarter" idx="40" hasCustomPrompt="1"/>
          </p:nvPr>
        </p:nvSpPr>
        <p:spPr>
          <a:xfrm>
            <a:off x="5046371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38" name="Espaço Reservado para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7403205" y="357393"/>
            <a:ext cx="2099258" cy="914400"/>
          </a:xfrm>
          <a:solidFill>
            <a:schemeClr val="accent4"/>
          </a:solidFill>
          <a:ln>
            <a:solidFill>
              <a:schemeClr val="accent4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sz="2400" b="0" i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Categoria</a:t>
            </a:r>
            <a:r>
              <a:rPr lang="pt-BR" noProof="0" dirty="0"/>
              <a:t> 4</a:t>
            </a:r>
          </a:p>
        </p:txBody>
      </p:sp>
      <p:sp>
        <p:nvSpPr>
          <p:cNvPr id="43" name="Espaço Reservado para Texto 7"/>
          <p:cNvSpPr>
            <a:spLocks noGrp="1"/>
          </p:cNvSpPr>
          <p:nvPr>
            <p:ph type="body" sz="quarter" idx="21" hasCustomPrompt="1"/>
          </p:nvPr>
        </p:nvSpPr>
        <p:spPr>
          <a:xfrm>
            <a:off x="7403205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48" name="Espaço Reservado para Texto 7"/>
          <p:cNvSpPr>
            <a:spLocks noGrp="1"/>
          </p:cNvSpPr>
          <p:nvPr>
            <p:ph type="body" sz="quarter" idx="26" hasCustomPrompt="1"/>
          </p:nvPr>
        </p:nvSpPr>
        <p:spPr>
          <a:xfrm>
            <a:off x="7403205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53" name="Espaço Reservado para Texto 7"/>
          <p:cNvSpPr>
            <a:spLocks noGrp="1"/>
          </p:cNvSpPr>
          <p:nvPr>
            <p:ph type="body" sz="quarter" idx="31" hasCustomPrompt="1"/>
          </p:nvPr>
        </p:nvSpPr>
        <p:spPr>
          <a:xfrm>
            <a:off x="7403205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58" name="Espaço Reservado para Texto 7"/>
          <p:cNvSpPr>
            <a:spLocks noGrp="1"/>
          </p:cNvSpPr>
          <p:nvPr>
            <p:ph type="body" sz="quarter" idx="36" hasCustomPrompt="1"/>
          </p:nvPr>
        </p:nvSpPr>
        <p:spPr>
          <a:xfrm>
            <a:off x="7403205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63" name="Espaço Reservado para Texto 7"/>
          <p:cNvSpPr>
            <a:spLocks noGrp="1"/>
          </p:cNvSpPr>
          <p:nvPr>
            <p:ph type="body" sz="quarter" idx="41" hasCustomPrompt="1"/>
          </p:nvPr>
        </p:nvSpPr>
        <p:spPr>
          <a:xfrm>
            <a:off x="7403205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39" name="Espaço Reservado para Texto 7"/>
          <p:cNvSpPr>
            <a:spLocks noGrp="1"/>
          </p:cNvSpPr>
          <p:nvPr>
            <p:ph type="body" sz="quarter" idx="17" hasCustomPrompt="1"/>
          </p:nvPr>
        </p:nvSpPr>
        <p:spPr>
          <a:xfrm>
            <a:off x="9760039" y="357393"/>
            <a:ext cx="2099258" cy="914400"/>
          </a:xfrm>
          <a:solidFill>
            <a:schemeClr val="accent5"/>
          </a:solidFill>
          <a:ln>
            <a:solidFill>
              <a:schemeClr val="accent5"/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sz="2400" b="0" i="0" baseline="0" noProof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Categoria</a:t>
            </a:r>
            <a:r>
              <a:rPr lang="pt-BR" noProof="0" dirty="0"/>
              <a:t> 5</a:t>
            </a:r>
          </a:p>
        </p:txBody>
      </p:sp>
      <p:sp>
        <p:nvSpPr>
          <p:cNvPr id="44" name="Espaço Reservado para Texto 7"/>
          <p:cNvSpPr>
            <a:spLocks noGrp="1"/>
          </p:cNvSpPr>
          <p:nvPr>
            <p:ph type="body" sz="quarter" idx="22" hasCustomPrompt="1"/>
          </p:nvPr>
        </p:nvSpPr>
        <p:spPr>
          <a:xfrm>
            <a:off x="9760039" y="1516491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49" name="Espaço Reservado para Texto 7"/>
          <p:cNvSpPr>
            <a:spLocks noGrp="1"/>
          </p:cNvSpPr>
          <p:nvPr>
            <p:ph type="body" sz="quarter" idx="27" hasCustomPrompt="1"/>
          </p:nvPr>
        </p:nvSpPr>
        <p:spPr>
          <a:xfrm>
            <a:off x="9760039" y="2533920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54" name="Espaço Reservado para Texto 7"/>
          <p:cNvSpPr>
            <a:spLocks noGrp="1"/>
          </p:cNvSpPr>
          <p:nvPr>
            <p:ph type="body" sz="quarter" idx="32" hasCustomPrompt="1"/>
          </p:nvPr>
        </p:nvSpPr>
        <p:spPr>
          <a:xfrm>
            <a:off x="9760039" y="3551349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59" name="Espaço Reservado para Texto 7"/>
          <p:cNvSpPr>
            <a:spLocks noGrp="1"/>
          </p:cNvSpPr>
          <p:nvPr>
            <p:ph type="body" sz="quarter" idx="37" hasCustomPrompt="1"/>
          </p:nvPr>
        </p:nvSpPr>
        <p:spPr>
          <a:xfrm>
            <a:off x="9760039" y="4568778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64" name="Espaço Reservado para Texto 7"/>
          <p:cNvSpPr>
            <a:spLocks noGrp="1"/>
          </p:cNvSpPr>
          <p:nvPr>
            <p:ph type="body" sz="quarter" idx="42" hasCustomPrompt="1"/>
          </p:nvPr>
        </p:nvSpPr>
        <p:spPr>
          <a:xfrm>
            <a:off x="9760039" y="5586207"/>
            <a:ext cx="2099258" cy="914400"/>
          </a:xfr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2400" baseline="0">
                <a:solidFill>
                  <a:srgbClr val="FFFFFF"/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33" name="Instruçõe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Você pode digitar suas próprias categorias e valores de pontos neste tabuleiro do jogo.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Digite suas perguntas e respostas nos slides que fornecemos.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Quando você estiver no modo de exibição Apresentação de Slides, clique em uma caixa de pontos para ir para essa questão;</a:t>
            </a:r>
            <a:r>
              <a:rPr lang="pt-BR" sz="1600" b="0" i="0" baseline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depois, </a:t>
            </a: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clique para</a:t>
            </a:r>
            <a:r>
              <a:rPr lang="pt-BR" sz="1600" b="0" i="0" baseline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 ir para o slide de resposta</a:t>
            </a: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. </a:t>
            </a:r>
          </a:p>
          <a:p>
            <a:pPr marL="0" marR="0" indent="0" algn="l" defTabSz="91440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Clique no triângulo à esquerda para retornar a este slide do tabuleiro do jogo. </a:t>
            </a:r>
          </a:p>
        </p:txBody>
      </p:sp>
    </p:spTree>
    <p:extLst>
      <p:ext uri="{BB962C8B-B14F-4D97-AF65-F5344CB8AC3E}">
        <p14:creationId xmlns:p14="http://schemas.microsoft.com/office/powerpoint/2010/main" val="3830760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stas da categori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pt-BR" sz="11500" b="0" i="0" noProof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Resposta</a:t>
            </a:r>
          </a:p>
        </p:txBody>
      </p:sp>
      <p:sp>
        <p:nvSpPr>
          <p:cNvPr id="8" name="Pergunta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Digite a resposta aqui.</a:t>
            </a:r>
          </a:p>
        </p:txBody>
      </p:sp>
      <p:sp>
        <p:nvSpPr>
          <p:cNvPr id="2" name="Retângulo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nto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10" name="Voltar ao jogo de tabuleiro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çõe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Digite suas perguntas e respostas nos espaços reservados. Você pode somar o valor dos pontos na parte inferior para referência.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Quando você estiver no modo de exibição Apresentação de Slides, clique no triângulo para retornar ao slide do tabuleiro do jogo.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133588" y="5893318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pt-BR" noProof="0" dirty="0"/>
              <a:t>Categoria 3</a:t>
            </a:r>
          </a:p>
        </p:txBody>
      </p:sp>
    </p:spTree>
    <p:extLst>
      <p:ext uri="{BB962C8B-B14F-4D97-AF65-F5344CB8AC3E}">
        <p14:creationId xmlns:p14="http://schemas.microsoft.com/office/powerpoint/2010/main" val="372166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a categoria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pt-BR" noProof="0" dirty="0"/>
              <a:t>Diapositivo divisor da Categoria 4</a:t>
            </a:r>
          </a:p>
        </p:txBody>
      </p:sp>
    </p:spTree>
    <p:extLst>
      <p:ext uri="{BB962C8B-B14F-4D97-AF65-F5344CB8AC3E}">
        <p14:creationId xmlns:p14="http://schemas.microsoft.com/office/powerpoint/2010/main" val="730655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s da categoria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pt-BR" sz="11500" b="0" i="0" noProof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Pergunta</a:t>
            </a:r>
          </a:p>
        </p:txBody>
      </p:sp>
      <p:sp>
        <p:nvSpPr>
          <p:cNvPr id="8" name="Pergunta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Digite aqui a pergunta.</a:t>
            </a:r>
          </a:p>
        </p:txBody>
      </p:sp>
      <p:sp>
        <p:nvSpPr>
          <p:cNvPr id="2" name="Retângulo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nto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10" name="Voltar ao jogo de tabuleiro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çõe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Digite suas perguntas e respostas nos espaços reservados. Você pode somar o valor dos pontos na parte inferior para referência.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Quando você estiver no modo de exibição Apresentação de Slides, clique no triângulo para retornar ao slide do tabuleiro do jogo.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133588" y="5882808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pt-BR" noProof="0" dirty="0"/>
              <a:t>Categoria 4</a:t>
            </a:r>
          </a:p>
        </p:txBody>
      </p:sp>
      <p:sp>
        <p:nvSpPr>
          <p:cNvPr id="12" name="Voltar ao jogo de tabuleiro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61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stas da categoria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pt-BR" sz="11500" b="0" i="0" noProof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Resposta</a:t>
            </a:r>
          </a:p>
        </p:txBody>
      </p:sp>
      <p:sp>
        <p:nvSpPr>
          <p:cNvPr id="8" name="Pergunta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Digite a resposta aqui.</a:t>
            </a:r>
          </a:p>
        </p:txBody>
      </p:sp>
      <p:sp>
        <p:nvSpPr>
          <p:cNvPr id="2" name="Retângulo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nto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10" name="Voltar ao jogo de tabuleiro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çõe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Digite suas perguntas e respostas nos espaços reservados. Você pode somar o valor dos pontos na parte inferior para referência.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Quando você estiver no modo de exibição Apresentação de Slides, clique no triângulo para retornar ao slide do tabuleiro do jogo.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1133588" y="5889875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pt-BR" noProof="0" dirty="0"/>
              <a:t>Categoria 4</a:t>
            </a:r>
          </a:p>
        </p:txBody>
      </p:sp>
    </p:spTree>
    <p:extLst>
      <p:ext uri="{BB962C8B-B14F-4D97-AF65-F5344CB8AC3E}">
        <p14:creationId xmlns:p14="http://schemas.microsoft.com/office/powerpoint/2010/main" val="396086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a categoria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pt-BR" noProof="0" dirty="0"/>
              <a:t>Diapositivo divisor da Categoria 5</a:t>
            </a:r>
          </a:p>
        </p:txBody>
      </p:sp>
    </p:spTree>
    <p:extLst>
      <p:ext uri="{BB962C8B-B14F-4D97-AF65-F5344CB8AC3E}">
        <p14:creationId xmlns:p14="http://schemas.microsoft.com/office/powerpoint/2010/main" val="971966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s da categoria 5">
    <p:bg>
      <p:bgPr>
        <a:solidFill>
          <a:schemeClr val="bg2">
            <a:alpha val="9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pt-BR" sz="11500" b="0" i="0" noProof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Pergunta</a:t>
            </a:r>
          </a:p>
        </p:txBody>
      </p:sp>
      <p:sp>
        <p:nvSpPr>
          <p:cNvPr id="8" name="Pergunta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Digite aqui a pergunta.</a:t>
            </a:r>
          </a:p>
        </p:txBody>
      </p:sp>
      <p:sp>
        <p:nvSpPr>
          <p:cNvPr id="2" name="Retângulo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nto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10" name="Voltar ao jogo de tabuleiro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çõe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Digite suas perguntas e respostas nos espaços reservados. Você pode somar o valor dos pontos na parte inferior para referência.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Quando você estiver no modo de exibição Apresentação de Slides, clique no triângulo para retornar ao slide do tabuleiro do jogo.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133588" y="5886251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pt-BR" noProof="0" dirty="0"/>
              <a:t>Categoria 5</a:t>
            </a:r>
          </a:p>
        </p:txBody>
      </p:sp>
      <p:sp>
        <p:nvSpPr>
          <p:cNvPr id="12" name="Voltar ao jogo de tabuleiro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4060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stas da categoria 5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pt-BR" sz="11500" b="0" i="0" noProof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Resposta</a:t>
            </a:r>
          </a:p>
        </p:txBody>
      </p:sp>
      <p:sp>
        <p:nvSpPr>
          <p:cNvPr id="8" name="Pergunta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Digite a resposta aqui.</a:t>
            </a:r>
          </a:p>
        </p:txBody>
      </p:sp>
      <p:sp>
        <p:nvSpPr>
          <p:cNvPr id="2" name="Retângulo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nto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10" name="Voltar ao jogo de tabuleiro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çõe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Digite suas perguntas e respostas nos espaços reservados. Você pode somar o valor dos pontos na parte inferior para referência.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Quando você estiver no modo de exibição Apresentação de Slides, clique no triângulo para retornar ao slide do tabuleiro do jogo.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133588" y="5882808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pt-BR" noProof="0" dirty="0"/>
              <a:t>Categoria 5</a:t>
            </a:r>
          </a:p>
        </p:txBody>
      </p:sp>
    </p:spTree>
    <p:extLst>
      <p:ext uri="{BB962C8B-B14F-4D97-AF65-F5344CB8AC3E}">
        <p14:creationId xmlns:p14="http://schemas.microsoft.com/office/powerpoint/2010/main" val="39335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a categori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pt-BR" noProof="0" dirty="0"/>
              <a:t>Diapositivo divisor da Categoria 1</a:t>
            </a:r>
          </a:p>
        </p:txBody>
      </p:sp>
    </p:spTree>
    <p:extLst>
      <p:ext uri="{BB962C8B-B14F-4D97-AF65-F5344CB8AC3E}">
        <p14:creationId xmlns:p14="http://schemas.microsoft.com/office/powerpoint/2010/main" val="11571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s da categori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pt-BR" sz="11500" b="0" i="0" noProof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Pergunta</a:t>
            </a:r>
          </a:p>
        </p:txBody>
      </p:sp>
      <p:sp>
        <p:nvSpPr>
          <p:cNvPr id="8" name="Pergunta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Digite aqui a pergunta.</a:t>
            </a:r>
          </a:p>
        </p:txBody>
      </p:sp>
      <p:sp>
        <p:nvSpPr>
          <p:cNvPr id="2" name="Retângulo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nto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10" name="Voltar ao jogo de tabuleiro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Instruçõe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Digite suas perguntas e respostas nos espaços reservados. Você pode somar o valor dos pontos na parte inferior para referência.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Quando você estiver no modo de exibição Apresentação de Slides, clique no triângulo à esquerda para retornar ao slide do tabuleiro do jogo. </a:t>
            </a:r>
          </a:p>
        </p:txBody>
      </p:sp>
      <p:sp>
        <p:nvSpPr>
          <p:cNvPr id="6" name="Título 5"/>
          <p:cNvSpPr>
            <a:spLocks noGrp="1"/>
          </p:cNvSpPr>
          <p:nvPr>
            <p:ph type="title" hasCustomPrompt="1"/>
          </p:nvPr>
        </p:nvSpPr>
        <p:spPr>
          <a:xfrm>
            <a:off x="1133588" y="5893318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pt-BR" noProof="0" dirty="0"/>
              <a:t>Categoria 1</a:t>
            </a:r>
          </a:p>
        </p:txBody>
      </p:sp>
      <p:sp>
        <p:nvSpPr>
          <p:cNvPr id="14" name="Voltar ao jogo de tabuleiro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229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stas da categoria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"/>
          <p:cNvSpPr txBox="1"/>
          <p:nvPr userDrawn="1"/>
        </p:nvSpPr>
        <p:spPr>
          <a:xfrm rot="16200000">
            <a:off x="-2011120" y="1990048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pt-BR" sz="11500" b="0" i="0" noProof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Resposta</a:t>
            </a:r>
          </a:p>
        </p:txBody>
      </p:sp>
      <p:sp>
        <p:nvSpPr>
          <p:cNvPr id="8" name="Pergunta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Digite a resposta aqui.</a:t>
            </a:r>
          </a:p>
        </p:txBody>
      </p:sp>
      <p:sp>
        <p:nvSpPr>
          <p:cNvPr id="2" name="Retângulo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nto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10" name="Voltar ao jogo de tabuleiro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Instruçõe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Digite suas perguntas e respostas nos espaços reservados. Você pode somar o valor dos pontos na parte inferior para referência.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Quando você estiver no modo de exibição Apresentação de Slides, clique no triângulo para retornar ao slide do tabuleiro do jogo.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1133588" y="5893318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pt-BR" noProof="0" dirty="0"/>
              <a:t>Categoria 1</a:t>
            </a:r>
          </a:p>
        </p:txBody>
      </p:sp>
    </p:spTree>
    <p:extLst>
      <p:ext uri="{BB962C8B-B14F-4D97-AF65-F5344CB8AC3E}">
        <p14:creationId xmlns:p14="http://schemas.microsoft.com/office/powerpoint/2010/main" val="131960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a categori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pt-BR" noProof="0" dirty="0"/>
              <a:t>Diapositivo divisor da Categoria 2</a:t>
            </a:r>
          </a:p>
        </p:txBody>
      </p:sp>
    </p:spTree>
    <p:extLst>
      <p:ext uri="{BB962C8B-B14F-4D97-AF65-F5344CB8AC3E}">
        <p14:creationId xmlns:p14="http://schemas.microsoft.com/office/powerpoint/2010/main" val="1317110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s da categori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pt-BR" sz="11500" b="0" i="0" noProof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Pergunta</a:t>
            </a:r>
          </a:p>
        </p:txBody>
      </p:sp>
      <p:sp>
        <p:nvSpPr>
          <p:cNvPr id="8" name="Pergunta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Digite aqui a pergunta.</a:t>
            </a:r>
          </a:p>
        </p:txBody>
      </p:sp>
      <p:sp>
        <p:nvSpPr>
          <p:cNvPr id="2" name="Retângulo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nto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10" name="Voltar ao jogo de tabuleiro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çõe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Digite suas perguntas e respostas nos espaços reservados. Você pode somar o valor dos pontos na parte inferior para referência.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Quando você estiver no modo de exibição Apresentação de Slides, clique no triângulo para retornar ao slide do tabuleiro do jogo.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1133588" y="5893318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pt-BR" noProof="0" dirty="0"/>
              <a:t>Categoria 2</a:t>
            </a:r>
          </a:p>
        </p:txBody>
      </p:sp>
      <p:sp>
        <p:nvSpPr>
          <p:cNvPr id="12" name="Voltar ao jogo de tabuleiro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391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postas da categoria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pt-BR" sz="11500" b="0" i="0" noProof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Resposta</a:t>
            </a:r>
          </a:p>
        </p:txBody>
      </p:sp>
      <p:sp>
        <p:nvSpPr>
          <p:cNvPr id="8" name="Pergunta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Digite a resposta aqui.</a:t>
            </a:r>
          </a:p>
        </p:txBody>
      </p:sp>
      <p:sp>
        <p:nvSpPr>
          <p:cNvPr id="2" name="Retângulo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nto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4" y="5900385"/>
            <a:ext cx="2852388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10" name="Voltar ao jogo de tabuleiro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Instruçõe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Digite suas perguntas e respostas nos espaços reservados. Você pode somar o valor dos pontos na parte inferior para referência.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Quando você estiver no modo de exibição Apresentação de Slides, clique no triângulo para retornar ao slide do tabuleiro do jogo. 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1133588" y="5893318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pt-BR" noProof="0" dirty="0"/>
              <a:t>Categoria 2</a:t>
            </a:r>
          </a:p>
        </p:txBody>
      </p:sp>
    </p:spTree>
    <p:extLst>
      <p:ext uri="{BB962C8B-B14F-4D97-AF65-F5344CB8AC3E}">
        <p14:creationId xmlns:p14="http://schemas.microsoft.com/office/powerpoint/2010/main" val="50375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a categori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 userDrawn="1"/>
        </p:nvSpPr>
        <p:spPr bwMode="invGray">
          <a:xfrm>
            <a:off x="0" y="3372365"/>
            <a:ext cx="12192000" cy="187488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1133588" y="3522944"/>
            <a:ext cx="10828224" cy="1583628"/>
          </a:xfrm>
        </p:spPr>
        <p:txBody>
          <a:bodyPr>
            <a:normAutofit/>
          </a:bodyPr>
          <a:lstStyle>
            <a:lvl1pPr>
              <a:defRPr sz="5400" baseline="0">
                <a:solidFill>
                  <a:schemeClr val="tx1"/>
                </a:solidFill>
              </a:defRPr>
            </a:lvl1pPr>
          </a:lstStyle>
          <a:p>
            <a:r>
              <a:rPr lang="pt-BR" noProof="0" dirty="0"/>
              <a:t>Diapositivo divisor da Categoria 3</a:t>
            </a:r>
          </a:p>
        </p:txBody>
      </p:sp>
    </p:spTree>
    <p:extLst>
      <p:ext uri="{BB962C8B-B14F-4D97-AF65-F5344CB8AC3E}">
        <p14:creationId xmlns:p14="http://schemas.microsoft.com/office/powerpoint/2010/main" val="201598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guntas da categoria 3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"/>
          <p:cNvSpPr txBox="1"/>
          <p:nvPr userDrawn="1"/>
        </p:nvSpPr>
        <p:spPr>
          <a:xfrm rot="16200000">
            <a:off x="-2011120" y="1990047"/>
            <a:ext cx="5749803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 defTabSz="914400">
              <a:buNone/>
            </a:pPr>
            <a:r>
              <a:rPr lang="pt-BR" sz="11500" b="0" i="0" noProof="0" dirty="0">
                <a:solidFill>
                  <a:schemeClr val="bg1">
                    <a:lumMod val="85000"/>
                    <a:lumOff val="15000"/>
                  </a:schemeClr>
                </a:solidFill>
                <a:latin typeface="Corbel"/>
                <a:ea typeface="+mn-ea"/>
                <a:cs typeface="Arial"/>
              </a:rPr>
              <a:t>Pergunta</a:t>
            </a:r>
          </a:p>
        </p:txBody>
      </p:sp>
      <p:sp>
        <p:nvSpPr>
          <p:cNvPr id="8" name="Pergunta"/>
          <p:cNvSpPr>
            <a:spLocks noGrp="1"/>
          </p:cNvSpPr>
          <p:nvPr>
            <p:ph type="body" sz="quarter" idx="13" hasCustomPrompt="1"/>
          </p:nvPr>
        </p:nvSpPr>
        <p:spPr>
          <a:xfrm>
            <a:off x="1841679" y="1873957"/>
            <a:ext cx="8885530" cy="2001892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3200" baseline="0"/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Digite aqui a pergunta.</a:t>
            </a:r>
          </a:p>
        </p:txBody>
      </p:sp>
      <p:sp>
        <p:nvSpPr>
          <p:cNvPr id="2" name="Retângulo 1"/>
          <p:cNvSpPr/>
          <p:nvPr userDrawn="1"/>
        </p:nvSpPr>
        <p:spPr bwMode="invGray">
          <a:xfrm>
            <a:off x="0" y="5749805"/>
            <a:ext cx="12192000" cy="11081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ontos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9109425" y="5900384"/>
            <a:ext cx="1897666" cy="781394"/>
          </a:xfrm>
        </p:spPr>
        <p:txBody>
          <a:bodyPr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4800" baseline="0">
                <a:solidFill>
                  <a:schemeClr val="tx1">
                    <a:alpha val="63000"/>
                  </a:schemeClr>
                </a:solidFill>
              </a:defRPr>
            </a:lvl1pPr>
            <a:lvl2pPr marL="0" indent="0">
              <a:spcBef>
                <a:spcPts val="0"/>
              </a:spcBef>
              <a:buNone/>
              <a:defRPr sz="3200"/>
            </a:lvl2pPr>
            <a:lvl3pPr marL="0" indent="0">
              <a:spcBef>
                <a:spcPts val="0"/>
              </a:spcBef>
              <a:buNone/>
              <a:defRPr sz="3200"/>
            </a:lvl3pPr>
            <a:lvl4pPr marL="0" indent="0">
              <a:spcBef>
                <a:spcPts val="0"/>
              </a:spcBef>
              <a:buNone/>
              <a:defRPr sz="3200"/>
            </a:lvl4pPr>
            <a:lvl5pPr marL="0" indent="0">
              <a:spcBef>
                <a:spcPts val="0"/>
              </a:spcBef>
              <a:buNone/>
              <a:defRPr sz="3200"/>
            </a:lvl5pPr>
            <a:lvl6pPr marL="0" indent="0">
              <a:spcBef>
                <a:spcPts val="0"/>
              </a:spcBef>
              <a:buNone/>
              <a:defRPr sz="3200"/>
            </a:lvl6pPr>
            <a:lvl7pPr marL="0" indent="0">
              <a:spcBef>
                <a:spcPts val="0"/>
              </a:spcBef>
              <a:buNone/>
              <a:defRPr sz="3200"/>
            </a:lvl7pPr>
            <a:lvl8pPr marL="0" indent="0">
              <a:spcBef>
                <a:spcPts val="0"/>
              </a:spcBef>
              <a:buNone/>
              <a:defRPr sz="3200"/>
            </a:lvl8pPr>
            <a:lvl9pPr marL="0" indent="0">
              <a:spcBef>
                <a:spcPts val="0"/>
              </a:spcBef>
              <a:buNone/>
              <a:defRPr sz="3200"/>
            </a:lvl9pPr>
          </a:lstStyle>
          <a:p>
            <a:pPr lvl="0"/>
            <a:r>
              <a:rPr lang="pt-BR" noProof="0" dirty="0"/>
              <a:t>Pontos</a:t>
            </a:r>
          </a:p>
        </p:txBody>
      </p:sp>
      <p:sp>
        <p:nvSpPr>
          <p:cNvPr id="10" name="Voltar ao jogo de tabuleiro">
            <a:hlinkClick r:id="rId2" action="ppaction://hlinksldjump"/>
          </p:cNvPr>
          <p:cNvSpPr/>
          <p:nvPr userDrawn="1"/>
        </p:nvSpPr>
        <p:spPr bwMode="invGray">
          <a:xfrm rot="16200000">
            <a:off x="169030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Instruções"/>
          <p:cNvSpPr/>
          <p:nvPr userDrawn="1"/>
        </p:nvSpPr>
        <p:spPr>
          <a:xfrm>
            <a:off x="12307833" y="0"/>
            <a:ext cx="1853339" cy="68580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Digite suas perguntas e respostas nos espaços reservados. Você pode somar o valor dos pontos na parte inferior para referência.</a:t>
            </a:r>
          </a:p>
          <a:p>
            <a:pPr algn="l" defTabSz="914400">
              <a:spcBef>
                <a:spcPts val="1200"/>
              </a:spcBef>
              <a:buNone/>
            </a:pPr>
            <a:r>
              <a:rPr lang="pt-BR" sz="1600" b="0" i="0" noProof="0" dirty="0">
                <a:solidFill>
                  <a:srgbClr val="7F7F7F"/>
                </a:solidFill>
                <a:latin typeface="Calibri Light"/>
                <a:ea typeface="+mn-ea"/>
                <a:cs typeface="Calibri"/>
              </a:rPr>
              <a:t>Quando você estiver no modo de exibição Apresentação de Slides, clique no triângulo para retornar ao slide do tabuleiro do jogo. </a:t>
            </a:r>
          </a:p>
        </p:txBody>
      </p:sp>
      <p:sp>
        <p:nvSpPr>
          <p:cNvPr id="5" name="Título 4"/>
          <p:cNvSpPr>
            <a:spLocks noGrp="1"/>
          </p:cNvSpPr>
          <p:nvPr>
            <p:ph type="title" hasCustomPrompt="1"/>
          </p:nvPr>
        </p:nvSpPr>
        <p:spPr>
          <a:xfrm>
            <a:off x="1133588" y="5892186"/>
            <a:ext cx="7969542" cy="781394"/>
          </a:xfrm>
        </p:spPr>
        <p:txBody>
          <a:bodyPr/>
          <a:lstStyle>
            <a:lvl1pPr>
              <a:defRPr>
                <a:solidFill>
                  <a:schemeClr val="tx1">
                    <a:alpha val="63000"/>
                  </a:schemeClr>
                </a:solidFill>
              </a:defRPr>
            </a:lvl1pPr>
          </a:lstStyle>
          <a:p>
            <a:r>
              <a:rPr lang="pt-BR" noProof="0" dirty="0"/>
              <a:t>Categoria 3</a:t>
            </a:r>
          </a:p>
        </p:txBody>
      </p:sp>
      <p:sp>
        <p:nvSpPr>
          <p:cNvPr id="12" name="Voltar ao jogo de tabuleiro">
            <a:hlinkClick r:id="" action="ppaction://hlinkshowjump?jump=nextslide"/>
          </p:cNvPr>
          <p:cNvSpPr/>
          <p:nvPr userDrawn="1"/>
        </p:nvSpPr>
        <p:spPr bwMode="invGray">
          <a:xfrm rot="5400000" flipH="1">
            <a:off x="11220383" y="5941115"/>
            <a:ext cx="795528" cy="685800"/>
          </a:xfrm>
          <a:prstGeom prst="triangle">
            <a:avLst/>
          </a:prstGeom>
          <a:solidFill>
            <a:srgbClr val="FFFFFF">
              <a:alpha val="13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62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33588" y="5022081"/>
            <a:ext cx="7969542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33588" y="947322"/>
            <a:ext cx="10220212" cy="4074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dirty="0"/>
              <a:t>Clique para editar o texto mestre</a:t>
            </a:r>
          </a:p>
          <a:p>
            <a:pPr lvl="1"/>
            <a:r>
              <a:rPr lang="pt-BR" noProof="0" dirty="0"/>
              <a:t>Segundo nível</a:t>
            </a:r>
          </a:p>
          <a:p>
            <a:pPr lvl="2"/>
            <a:r>
              <a:rPr lang="pt-BR" noProof="0" dirty="0"/>
              <a:t>Terceiro nível</a:t>
            </a:r>
          </a:p>
          <a:p>
            <a:pPr lvl="3"/>
            <a:r>
              <a:rPr lang="pt-BR" noProof="0" dirty="0"/>
              <a:t>Quarto nível</a:t>
            </a:r>
          </a:p>
          <a:p>
            <a:pPr lvl="4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31A184-F35B-4AFC-AC27-402630BF31EA}" type="datetimeFigureOut">
              <a:rPr lang="pt-BR" noProof="0" smtClean="0"/>
              <a:pPr/>
              <a:t>30/07/2024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D9D6C-B21A-4AFF-BD71-9CA00C1F4281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759714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5" r:id="rId1"/>
    <p:sldLayoutId id="2147483659" r:id="rId2"/>
    <p:sldLayoutId id="2147483666" r:id="rId3"/>
    <p:sldLayoutId id="2147483668" r:id="rId4"/>
    <p:sldLayoutId id="2147483662" r:id="rId5"/>
    <p:sldLayoutId id="2147483669" r:id="rId6"/>
    <p:sldLayoutId id="2147483670" r:id="rId7"/>
    <p:sldLayoutId id="2147483663" r:id="rId8"/>
    <p:sldLayoutId id="2147483671" r:id="rId9"/>
    <p:sldLayoutId id="2147483672" r:id="rId10"/>
    <p:sldLayoutId id="2147483664" r:id="rId11"/>
    <p:sldLayoutId id="2147483673" r:id="rId12"/>
    <p:sldLayoutId id="2147483674" r:id="rId13"/>
    <p:sldLayoutId id="2147483665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2.xml"/><Relationship Id="rId18" Type="http://schemas.openxmlformats.org/officeDocument/2006/relationships/slide" Target="slide33.xml"/><Relationship Id="rId26" Type="http://schemas.openxmlformats.org/officeDocument/2006/relationships/slide" Target="slide51.xml"/><Relationship Id="rId3" Type="http://schemas.openxmlformats.org/officeDocument/2006/relationships/image" Target="../media/image1.jpeg"/><Relationship Id="rId21" Type="http://schemas.openxmlformats.org/officeDocument/2006/relationships/slide" Target="slide40.xml"/><Relationship Id="rId7" Type="http://schemas.openxmlformats.org/officeDocument/2006/relationships/slide" Target="slide9.xml"/><Relationship Id="rId12" Type="http://schemas.openxmlformats.org/officeDocument/2006/relationships/slide" Target="slide20.xml"/><Relationship Id="rId17" Type="http://schemas.openxmlformats.org/officeDocument/2006/relationships/slide" Target="slide31.xml"/><Relationship Id="rId25" Type="http://schemas.openxmlformats.org/officeDocument/2006/relationships/slide" Target="slide49.xml"/><Relationship Id="rId2" Type="http://schemas.openxmlformats.org/officeDocument/2006/relationships/notesSlide" Target="../notesSlides/notesSlide1.xml"/><Relationship Id="rId16" Type="http://schemas.openxmlformats.org/officeDocument/2006/relationships/slide" Target="slide29.xml"/><Relationship Id="rId20" Type="http://schemas.openxmlformats.org/officeDocument/2006/relationships/slide" Target="slide38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11" Type="http://schemas.openxmlformats.org/officeDocument/2006/relationships/slide" Target="slide18.xml"/><Relationship Id="rId24" Type="http://schemas.openxmlformats.org/officeDocument/2006/relationships/slide" Target="slide47.xml"/><Relationship Id="rId5" Type="http://schemas.openxmlformats.org/officeDocument/2006/relationships/slide" Target="slide5.xml"/><Relationship Id="rId15" Type="http://schemas.openxmlformats.org/officeDocument/2006/relationships/slide" Target="slide27.xml"/><Relationship Id="rId23" Type="http://schemas.openxmlformats.org/officeDocument/2006/relationships/slide" Target="slide44.xml"/><Relationship Id="rId28" Type="http://schemas.openxmlformats.org/officeDocument/2006/relationships/slide" Target="slide55.xml"/><Relationship Id="rId10" Type="http://schemas.openxmlformats.org/officeDocument/2006/relationships/slide" Target="slide16.xml"/><Relationship Id="rId19" Type="http://schemas.openxmlformats.org/officeDocument/2006/relationships/slide" Target="slide36.xml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slide" Target="slide25.xml"/><Relationship Id="rId22" Type="http://schemas.openxmlformats.org/officeDocument/2006/relationships/slide" Target="slide42.xml"/><Relationship Id="rId27" Type="http://schemas.openxmlformats.org/officeDocument/2006/relationships/slide" Target="slide5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5A830C-02D0-AFDE-A831-3D42BB6859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722"/>
            <a:ext cx="12192000" cy="6874722"/>
          </a:xfrm>
          <a:prstGeom prst="rect">
            <a:avLst/>
          </a:prstGeom>
        </p:spPr>
      </p:pic>
      <p:sp>
        <p:nvSpPr>
          <p:cNvPr id="63" name="Espaço Reservado para Texto 62"/>
          <p:cNvSpPr>
            <a:spLocks noGrp="1"/>
          </p:cNvSpPr>
          <p:nvPr>
            <p:ph type="body" sz="quarter" idx="13"/>
          </p:nvPr>
        </p:nvSpPr>
        <p:spPr>
          <a:xfrm>
            <a:off x="1298319" y="351700"/>
            <a:ext cx="1567603" cy="864373"/>
          </a:xfrm>
          <a:ln>
            <a:solidFill>
              <a:schemeClr val="bg1"/>
            </a:solidFill>
          </a:ln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2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Jogos Paralímpicos</a:t>
            </a:r>
          </a:p>
        </p:txBody>
      </p:sp>
      <p:sp>
        <p:nvSpPr>
          <p:cNvPr id="128" name="Espaço Reservado para Texto 127"/>
          <p:cNvSpPr>
            <a:spLocks noGrp="1"/>
          </p:cNvSpPr>
          <p:nvPr>
            <p:ph type="body" sz="quarter" idx="18"/>
          </p:nvPr>
        </p:nvSpPr>
        <p:spPr>
          <a:xfrm>
            <a:off x="1298319" y="1510798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4" action="ppaction://hlinksldjump"/>
              </a:rPr>
              <a:t>01</a:t>
            </a:r>
          </a:p>
        </p:txBody>
      </p:sp>
      <p:sp>
        <p:nvSpPr>
          <p:cNvPr id="133" name="Espaço Reservado para Texto 132"/>
          <p:cNvSpPr>
            <a:spLocks noGrp="1"/>
          </p:cNvSpPr>
          <p:nvPr>
            <p:ph type="body" sz="quarter" idx="23"/>
          </p:nvPr>
        </p:nvSpPr>
        <p:spPr>
          <a:xfrm>
            <a:off x="1298319" y="2528227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5" action="ppaction://hlinksldjump"/>
              </a:rPr>
              <a:t>02</a:t>
            </a:r>
          </a:p>
        </p:txBody>
      </p:sp>
      <p:sp>
        <p:nvSpPr>
          <p:cNvPr id="138" name="Espaço Reservado para Texto 137"/>
          <p:cNvSpPr>
            <a:spLocks noGrp="1"/>
          </p:cNvSpPr>
          <p:nvPr>
            <p:ph type="body" sz="quarter" idx="28"/>
          </p:nvPr>
        </p:nvSpPr>
        <p:spPr>
          <a:xfrm>
            <a:off x="1298319" y="3545656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6" action="ppaction://hlinksldjump"/>
              </a:rPr>
              <a:t>03</a:t>
            </a:r>
          </a:p>
        </p:txBody>
      </p:sp>
      <p:sp>
        <p:nvSpPr>
          <p:cNvPr id="143" name="Espaço Reservado para Texto 142"/>
          <p:cNvSpPr>
            <a:spLocks noGrp="1"/>
          </p:cNvSpPr>
          <p:nvPr>
            <p:ph type="body" sz="quarter" idx="33"/>
          </p:nvPr>
        </p:nvSpPr>
        <p:spPr>
          <a:xfrm>
            <a:off x="1298319" y="4563085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7" action="ppaction://hlinksldjump"/>
              </a:rPr>
              <a:t>04</a:t>
            </a:r>
          </a:p>
        </p:txBody>
      </p:sp>
      <p:sp>
        <p:nvSpPr>
          <p:cNvPr id="148" name="Espaço Reservado para Texto 147"/>
          <p:cNvSpPr>
            <a:spLocks noGrp="1"/>
          </p:cNvSpPr>
          <p:nvPr>
            <p:ph type="body" sz="quarter" idx="38"/>
          </p:nvPr>
        </p:nvSpPr>
        <p:spPr>
          <a:xfrm>
            <a:off x="1298319" y="5580514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8" action="ppaction://hlinksldjump"/>
              </a:rPr>
              <a:t>05</a:t>
            </a:r>
          </a:p>
        </p:txBody>
      </p:sp>
      <p:sp>
        <p:nvSpPr>
          <p:cNvPr id="64" name="Espaço Reservado para Texto 63"/>
          <p:cNvSpPr>
            <a:spLocks noGrp="1"/>
          </p:cNvSpPr>
          <p:nvPr>
            <p:ph type="body" sz="quarter" idx="14"/>
          </p:nvPr>
        </p:nvSpPr>
        <p:spPr>
          <a:xfrm>
            <a:off x="3040996" y="351700"/>
            <a:ext cx="1567603" cy="864373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1000"/>
              </a:spcBef>
            </a:pPr>
            <a:endParaRPr lang="pt-BR" sz="20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>
              <a:spcBef>
                <a:spcPts val="1000"/>
              </a:spcBef>
            </a:pPr>
            <a:r>
              <a:rPr lang="pt-BR" sz="2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Jogos Paralímpicos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pt-BR" sz="2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29" name="Espaço Reservado para Texto 128"/>
          <p:cNvSpPr>
            <a:spLocks noGrp="1"/>
          </p:cNvSpPr>
          <p:nvPr>
            <p:ph type="body" sz="quarter" idx="19"/>
          </p:nvPr>
        </p:nvSpPr>
        <p:spPr>
          <a:xfrm>
            <a:off x="3040996" y="1510798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9" action="ppaction://hlinksldjump"/>
              </a:rPr>
              <a:t>06</a:t>
            </a:r>
          </a:p>
        </p:txBody>
      </p:sp>
      <p:sp>
        <p:nvSpPr>
          <p:cNvPr id="134" name="Espaço Reservado para Texto 133"/>
          <p:cNvSpPr>
            <a:spLocks noGrp="1"/>
          </p:cNvSpPr>
          <p:nvPr>
            <p:ph type="body" sz="quarter" idx="24"/>
          </p:nvPr>
        </p:nvSpPr>
        <p:spPr>
          <a:xfrm>
            <a:off x="3040996" y="2528227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0" action="ppaction://hlinksldjump"/>
              </a:rPr>
              <a:t>07</a:t>
            </a:r>
          </a:p>
        </p:txBody>
      </p:sp>
      <p:sp>
        <p:nvSpPr>
          <p:cNvPr id="139" name="Espaço Reservado para Texto 138"/>
          <p:cNvSpPr>
            <a:spLocks noGrp="1"/>
          </p:cNvSpPr>
          <p:nvPr>
            <p:ph type="body" sz="quarter" idx="29"/>
          </p:nvPr>
        </p:nvSpPr>
        <p:spPr>
          <a:xfrm>
            <a:off x="3040996" y="3545656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1" action="ppaction://hlinksldjump"/>
              </a:rPr>
              <a:t>08</a:t>
            </a:r>
          </a:p>
        </p:txBody>
      </p:sp>
      <p:sp>
        <p:nvSpPr>
          <p:cNvPr id="144" name="Espaço Reservado para Texto 143"/>
          <p:cNvSpPr>
            <a:spLocks noGrp="1"/>
          </p:cNvSpPr>
          <p:nvPr>
            <p:ph type="body" sz="quarter" idx="34"/>
          </p:nvPr>
        </p:nvSpPr>
        <p:spPr>
          <a:xfrm>
            <a:off x="3040996" y="4563085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2" action="ppaction://hlinksldjump"/>
              </a:rPr>
              <a:t>09</a:t>
            </a:r>
          </a:p>
        </p:txBody>
      </p:sp>
      <p:sp>
        <p:nvSpPr>
          <p:cNvPr id="149" name="Espaço Reservado para Texto 148"/>
          <p:cNvSpPr>
            <a:spLocks noGrp="1"/>
          </p:cNvSpPr>
          <p:nvPr>
            <p:ph type="body" sz="quarter" idx="39"/>
          </p:nvPr>
        </p:nvSpPr>
        <p:spPr>
          <a:xfrm>
            <a:off x="3040996" y="5580514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dirty="0">
                <a:latin typeface="Calibri"/>
                <a:hlinkClick r:id="rId13" action="ppaction://hlinksldjump"/>
              </a:rPr>
              <a:t>10</a:t>
            </a:r>
            <a:endParaRPr lang="pt-BR" sz="4000" b="0" i="0" baseline="0" dirty="0">
              <a:solidFill>
                <a:srgbClr val="FFFFFF"/>
              </a:solidFill>
              <a:latin typeface="Calibri"/>
              <a:ea typeface="+mn-ea"/>
              <a:cs typeface="+mn-cs"/>
              <a:hlinkClick r:id="rId13" action="ppaction://hlinksldjump"/>
            </a:endParaRPr>
          </a:p>
        </p:txBody>
      </p:sp>
      <p:sp>
        <p:nvSpPr>
          <p:cNvPr id="65" name="Espaço Reservado para Texto 64"/>
          <p:cNvSpPr>
            <a:spLocks noGrp="1"/>
          </p:cNvSpPr>
          <p:nvPr>
            <p:ph type="body" sz="quarter" idx="15"/>
          </p:nvPr>
        </p:nvSpPr>
        <p:spPr>
          <a:xfrm>
            <a:off x="4756385" y="351700"/>
            <a:ext cx="1567603" cy="864373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1000"/>
              </a:spcBef>
            </a:pPr>
            <a:endParaRPr lang="pt-BR" sz="20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>
              <a:spcBef>
                <a:spcPts val="1000"/>
              </a:spcBef>
            </a:pPr>
            <a:r>
              <a:rPr lang="pt-BR" sz="2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Jogos Paralímpicos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pt-BR" sz="2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0" name="Espaço Reservado para Texto 129"/>
          <p:cNvSpPr>
            <a:spLocks noGrp="1"/>
          </p:cNvSpPr>
          <p:nvPr>
            <p:ph type="body" sz="quarter" idx="20"/>
          </p:nvPr>
        </p:nvSpPr>
        <p:spPr>
          <a:xfrm>
            <a:off x="4756385" y="1510798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4" action="ppaction://hlinksldjump"/>
              </a:rPr>
              <a:t>11</a:t>
            </a:r>
          </a:p>
        </p:txBody>
      </p:sp>
      <p:sp>
        <p:nvSpPr>
          <p:cNvPr id="135" name="Espaço Reservado para Texto 134"/>
          <p:cNvSpPr>
            <a:spLocks noGrp="1"/>
          </p:cNvSpPr>
          <p:nvPr>
            <p:ph type="body" sz="quarter" idx="25"/>
          </p:nvPr>
        </p:nvSpPr>
        <p:spPr>
          <a:xfrm>
            <a:off x="4756385" y="2528227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5" action="ppaction://hlinksldjump"/>
              </a:rPr>
              <a:t>12</a:t>
            </a:r>
          </a:p>
        </p:txBody>
      </p:sp>
      <p:sp>
        <p:nvSpPr>
          <p:cNvPr id="140" name="Espaço Reservado para Texto 139"/>
          <p:cNvSpPr>
            <a:spLocks noGrp="1"/>
          </p:cNvSpPr>
          <p:nvPr>
            <p:ph type="body" sz="quarter" idx="30"/>
          </p:nvPr>
        </p:nvSpPr>
        <p:spPr>
          <a:xfrm>
            <a:off x="4756385" y="3545656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6" action="ppaction://hlinksldjump"/>
              </a:rPr>
              <a:t>13</a:t>
            </a:r>
          </a:p>
        </p:txBody>
      </p:sp>
      <p:sp>
        <p:nvSpPr>
          <p:cNvPr id="145" name="Espaço Reservado para Texto 144"/>
          <p:cNvSpPr>
            <a:spLocks noGrp="1"/>
          </p:cNvSpPr>
          <p:nvPr>
            <p:ph type="body" sz="quarter" idx="35"/>
          </p:nvPr>
        </p:nvSpPr>
        <p:spPr>
          <a:xfrm>
            <a:off x="4756385" y="4563085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7" action="ppaction://hlinksldjump"/>
              </a:rPr>
              <a:t>14</a:t>
            </a:r>
          </a:p>
        </p:txBody>
      </p:sp>
      <p:sp>
        <p:nvSpPr>
          <p:cNvPr id="150" name="Espaço Reservado para Texto 149"/>
          <p:cNvSpPr>
            <a:spLocks noGrp="1"/>
          </p:cNvSpPr>
          <p:nvPr>
            <p:ph type="body" sz="quarter" idx="40"/>
          </p:nvPr>
        </p:nvSpPr>
        <p:spPr>
          <a:xfrm>
            <a:off x="4756385" y="5580514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8" action="ppaction://hlinksldjump"/>
              </a:rPr>
              <a:t>15</a:t>
            </a:r>
          </a:p>
        </p:txBody>
      </p:sp>
      <p:sp>
        <p:nvSpPr>
          <p:cNvPr id="66" name="Espaço Reservado para Texto 65"/>
          <p:cNvSpPr>
            <a:spLocks noGrp="1"/>
          </p:cNvSpPr>
          <p:nvPr>
            <p:ph type="body" sz="quarter" idx="16"/>
          </p:nvPr>
        </p:nvSpPr>
        <p:spPr>
          <a:xfrm>
            <a:off x="6499065" y="351700"/>
            <a:ext cx="1567603" cy="864373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1000"/>
              </a:spcBef>
            </a:pPr>
            <a:endParaRPr lang="pt-BR" sz="20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>
              <a:spcBef>
                <a:spcPts val="1000"/>
              </a:spcBef>
            </a:pPr>
            <a:r>
              <a:rPr lang="pt-BR" sz="2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Jogos Paralímpicos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pt-BR" sz="2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1" name="Espaço Reservado para Texto 130"/>
          <p:cNvSpPr>
            <a:spLocks noGrp="1"/>
          </p:cNvSpPr>
          <p:nvPr>
            <p:ph type="body" sz="quarter" idx="21"/>
          </p:nvPr>
        </p:nvSpPr>
        <p:spPr>
          <a:xfrm>
            <a:off x="6499065" y="1510798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19" action="ppaction://hlinksldjump"/>
              </a:rPr>
              <a:t>16</a:t>
            </a:r>
          </a:p>
        </p:txBody>
      </p:sp>
      <p:sp>
        <p:nvSpPr>
          <p:cNvPr id="136" name="Espaço Reservado para Texto 135"/>
          <p:cNvSpPr>
            <a:spLocks noGrp="1"/>
          </p:cNvSpPr>
          <p:nvPr>
            <p:ph type="body" sz="quarter" idx="26"/>
          </p:nvPr>
        </p:nvSpPr>
        <p:spPr>
          <a:xfrm>
            <a:off x="6499065" y="2528227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0" action="ppaction://hlinksldjump"/>
              </a:rPr>
              <a:t>17</a:t>
            </a:r>
          </a:p>
        </p:txBody>
      </p:sp>
      <p:sp>
        <p:nvSpPr>
          <p:cNvPr id="141" name="Espaço Reservado para Texto 140"/>
          <p:cNvSpPr>
            <a:spLocks noGrp="1"/>
          </p:cNvSpPr>
          <p:nvPr>
            <p:ph type="body" sz="quarter" idx="31"/>
          </p:nvPr>
        </p:nvSpPr>
        <p:spPr>
          <a:xfrm>
            <a:off x="6499065" y="3545656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1" action="ppaction://hlinksldjump"/>
              </a:rPr>
              <a:t>18</a:t>
            </a:r>
          </a:p>
        </p:txBody>
      </p:sp>
      <p:sp>
        <p:nvSpPr>
          <p:cNvPr id="146" name="Espaço Reservado para Texto 145"/>
          <p:cNvSpPr>
            <a:spLocks noGrp="1"/>
          </p:cNvSpPr>
          <p:nvPr>
            <p:ph type="body" sz="quarter" idx="36"/>
          </p:nvPr>
        </p:nvSpPr>
        <p:spPr>
          <a:xfrm>
            <a:off x="6499065" y="4563085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2" action="ppaction://hlinksldjump"/>
              </a:rPr>
              <a:t>19</a:t>
            </a:r>
          </a:p>
        </p:txBody>
      </p:sp>
      <p:sp>
        <p:nvSpPr>
          <p:cNvPr id="151" name="Espaço Reservado para Texto 150"/>
          <p:cNvSpPr>
            <a:spLocks noGrp="1"/>
          </p:cNvSpPr>
          <p:nvPr>
            <p:ph type="body" sz="quarter" idx="41"/>
          </p:nvPr>
        </p:nvSpPr>
        <p:spPr>
          <a:xfrm>
            <a:off x="6499065" y="5580514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3" action="ppaction://hlinksldjump"/>
              </a:rPr>
              <a:t>20</a:t>
            </a:r>
          </a:p>
        </p:txBody>
      </p:sp>
      <p:sp>
        <p:nvSpPr>
          <p:cNvPr id="67" name="Espaço Reservado para Texto 66"/>
          <p:cNvSpPr>
            <a:spLocks noGrp="1"/>
          </p:cNvSpPr>
          <p:nvPr>
            <p:ph type="body" sz="quarter" idx="17"/>
          </p:nvPr>
        </p:nvSpPr>
        <p:spPr>
          <a:xfrm>
            <a:off x="8228101" y="351700"/>
            <a:ext cx="1567603" cy="864373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spcBef>
                <a:spcPts val="1000"/>
              </a:spcBef>
            </a:pPr>
            <a:endParaRPr lang="pt-BR" sz="20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  <a:p>
            <a:pPr>
              <a:spcBef>
                <a:spcPts val="1000"/>
              </a:spcBef>
            </a:pPr>
            <a:r>
              <a:rPr lang="pt-BR" sz="2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Jogos Paralímpicos</a:t>
            </a:r>
          </a:p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pt-BR" sz="2800" b="0" i="0" baseline="0" dirty="0">
              <a:solidFill>
                <a:schemeClr val="tx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32" name="Espaço Reservado para Texto 131"/>
          <p:cNvSpPr>
            <a:spLocks noGrp="1"/>
          </p:cNvSpPr>
          <p:nvPr>
            <p:ph type="body" sz="quarter" idx="22"/>
          </p:nvPr>
        </p:nvSpPr>
        <p:spPr>
          <a:xfrm>
            <a:off x="8228101" y="1510798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4" action="ppaction://hlinksldjump"/>
              </a:rPr>
              <a:t>21</a:t>
            </a:r>
          </a:p>
        </p:txBody>
      </p:sp>
      <p:sp>
        <p:nvSpPr>
          <p:cNvPr id="137" name="Espaço Reservado para Texto 136"/>
          <p:cNvSpPr>
            <a:spLocks noGrp="1"/>
          </p:cNvSpPr>
          <p:nvPr>
            <p:ph type="body" sz="quarter" idx="27"/>
          </p:nvPr>
        </p:nvSpPr>
        <p:spPr>
          <a:xfrm>
            <a:off x="8228101" y="2528227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5" action="ppaction://hlinksldjump"/>
              </a:rPr>
              <a:t>22</a:t>
            </a:r>
          </a:p>
        </p:txBody>
      </p:sp>
      <p:sp>
        <p:nvSpPr>
          <p:cNvPr id="142" name="Espaço Reservado para Texto 141"/>
          <p:cNvSpPr>
            <a:spLocks noGrp="1"/>
          </p:cNvSpPr>
          <p:nvPr>
            <p:ph type="body" sz="quarter" idx="32"/>
          </p:nvPr>
        </p:nvSpPr>
        <p:spPr>
          <a:xfrm>
            <a:off x="8228101" y="3545656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6" action="ppaction://hlinksldjump"/>
              </a:rPr>
              <a:t>23</a:t>
            </a:r>
          </a:p>
        </p:txBody>
      </p:sp>
      <p:sp>
        <p:nvSpPr>
          <p:cNvPr id="147" name="Espaço Reservado para Texto 146"/>
          <p:cNvSpPr>
            <a:spLocks noGrp="1"/>
          </p:cNvSpPr>
          <p:nvPr>
            <p:ph type="body" sz="quarter" idx="37"/>
          </p:nvPr>
        </p:nvSpPr>
        <p:spPr>
          <a:xfrm>
            <a:off x="8228101" y="4563085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7" action="ppaction://hlinksldjump"/>
              </a:rPr>
              <a:t>24</a:t>
            </a:r>
          </a:p>
        </p:txBody>
      </p:sp>
      <p:sp>
        <p:nvSpPr>
          <p:cNvPr id="152" name="Espaço Reservado para Texto 151"/>
          <p:cNvSpPr>
            <a:spLocks noGrp="1"/>
          </p:cNvSpPr>
          <p:nvPr>
            <p:ph type="body" sz="quarter" idx="42"/>
          </p:nvPr>
        </p:nvSpPr>
        <p:spPr>
          <a:xfrm>
            <a:off x="8228101" y="5580514"/>
            <a:ext cx="1567603" cy="864373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rgbClr val="FFFFFF"/>
                </a:solidFill>
                <a:latin typeface="Calibri"/>
                <a:ea typeface="+mn-ea"/>
                <a:cs typeface="+mn-cs"/>
                <a:hlinkClick r:id="rId28" action="ppaction://hlinksldjump"/>
              </a:rPr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418246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1</a:t>
            </a:r>
          </a:p>
        </p:txBody>
      </p:sp>
    </p:spTree>
    <p:extLst>
      <p:ext uri="{BB962C8B-B14F-4D97-AF65-F5344CB8AC3E}">
        <p14:creationId xmlns:p14="http://schemas.microsoft.com/office/powerpoint/2010/main" val="289134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841879" y="595400"/>
            <a:ext cx="8318027" cy="4255951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Na imagem abaixo, o esporte que está sendo demonstrado é:</a:t>
            </a:r>
          </a:p>
          <a:p>
            <a:pPr>
              <a:spcBef>
                <a:spcPts val="1000"/>
              </a:spcBef>
            </a:pPr>
            <a:endParaRPr lang="pt-BR" sz="4000" dirty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00"/>
              </a:spcBef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 A) Futebol de 5;</a:t>
            </a:r>
          </a:p>
          <a:p>
            <a:pPr>
              <a:spcBef>
                <a:spcPts val="1000"/>
              </a:spcBef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B) </a:t>
            </a:r>
            <a:r>
              <a:rPr lang="pt-BR" sz="4000" dirty="0" err="1">
                <a:latin typeface="Arial" pitchFamily="34" charset="0"/>
                <a:cs typeface="Arial" pitchFamily="34" charset="0"/>
              </a:rPr>
              <a:t>Goaball</a:t>
            </a:r>
            <a:r>
              <a:rPr lang="pt-BR" sz="4000" dirty="0">
                <a:latin typeface="Arial" pitchFamily="34" charset="0"/>
                <a:cs typeface="Arial" pitchFamily="34" charset="0"/>
              </a:rPr>
              <a:t>;  </a:t>
            </a:r>
          </a:p>
          <a:p>
            <a:pPr>
              <a:spcBef>
                <a:spcPts val="1000"/>
              </a:spcBef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C) Halterofilismo;</a:t>
            </a:r>
          </a:p>
          <a:p>
            <a:pPr>
              <a:spcBef>
                <a:spcPts val="1000"/>
              </a:spcBef>
            </a:pPr>
            <a:r>
              <a:rPr lang="pt-BR" sz="4000" dirty="0">
                <a:latin typeface="Arial" pitchFamily="34" charset="0"/>
                <a:cs typeface="Arial" pitchFamily="34" charset="0"/>
              </a:rPr>
              <a:t>D) Handebol.  </a:t>
            </a: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1</a:t>
            </a:r>
          </a:p>
        </p:txBody>
      </p:sp>
      <p:sp>
        <p:nvSpPr>
          <p:cNvPr id="54274" name="AutoShape 2" descr="Equipes masculina e feminina do goalball estreiam hoje na Paralimpíada |  Agência Brasi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 descr="atleta_paralimpico_no_goalba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659" y="2224055"/>
            <a:ext cx="4027959" cy="240989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90803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217600" y="1667663"/>
            <a:ext cx="8885530" cy="2001892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pt-B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B) </a:t>
            </a:r>
            <a:r>
              <a:rPr lang="pt-BR" sz="4000" b="1" dirty="0" err="1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Goaball</a:t>
            </a:r>
            <a:endParaRPr lang="pt-BR" sz="4000" b="1" i="0" baseline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05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1</a:t>
            </a:r>
          </a:p>
        </p:txBody>
      </p:sp>
    </p:spTree>
    <p:extLst>
      <p:ext uri="{BB962C8B-B14F-4D97-AF65-F5344CB8AC3E}">
        <p14:creationId xmlns:p14="http://schemas.microsoft.com/office/powerpoint/2010/main" val="163202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17"/>
          <p:cNvSpPr txBox="1">
            <a:spLocks/>
          </p:cNvSpPr>
          <p:nvPr/>
        </p:nvSpPr>
        <p:spPr>
          <a:xfrm>
            <a:off x="9109425" y="5900384"/>
            <a:ext cx="1897666" cy="78139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ítulo 3">
            <a:hlinkClick r:id="rId2" action="ppaction://hlinksldjump"/>
          </p:cNvPr>
          <p:cNvSpPr txBox="1">
            <a:spLocks/>
          </p:cNvSpPr>
          <p:nvPr/>
        </p:nvSpPr>
        <p:spPr>
          <a:xfrm>
            <a:off x="1133588" y="5893318"/>
            <a:ext cx="4247304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Categoria 2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29394" y="3522944"/>
            <a:ext cx="11733212" cy="1583628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As perguntas da Categoria 2</a:t>
            </a:r>
            <a:b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</a:br>
            <a: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vêm a seguir</a:t>
            </a:r>
          </a:p>
        </p:txBody>
      </p:sp>
    </p:spTree>
    <p:extLst>
      <p:ext uri="{BB962C8B-B14F-4D97-AF65-F5344CB8AC3E}">
        <p14:creationId xmlns:p14="http://schemas.microsoft.com/office/powerpoint/2010/main" val="3782962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809892" y="1305916"/>
            <a:ext cx="8737670" cy="3713011"/>
          </a:xfrm>
        </p:spPr>
        <p:txBody>
          <a:bodyPr/>
          <a:lstStyle/>
          <a:p>
            <a:pPr algn="just" fontAlgn="base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Qual é o nome do médico neurologista alemão que introduziu a prática de esportes para pessoas com deficiência como parte do processo de reabilitação?</a:t>
            </a:r>
          </a:p>
          <a:p>
            <a:pPr algn="just" fontAlgn="base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742950" indent="-742950" algn="just" fontAlgn="base">
              <a:buFont typeface="+mj-lt"/>
              <a:buAutoNum type="alphaUcPeriod"/>
            </a:pP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Stoke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Mandeville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 fontAlgn="base">
              <a:buFont typeface="+mj-lt"/>
              <a:buAutoNum type="alphaUcPeriod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Ludwig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Guttmann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 fontAlgn="base">
              <a:buFont typeface="+mj-lt"/>
              <a:buAutoNum type="alphaUcPeriod"/>
            </a:pP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Sir Ludwig </a:t>
            </a: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Aylesbury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742950" indent="-742950" algn="just" fontAlgn="base">
              <a:buFont typeface="+mj-lt"/>
              <a:buAutoNum type="alphaUcPeriod"/>
            </a:pPr>
            <a:r>
              <a:rPr lang="pt-BR" sz="3600" dirty="0" err="1">
                <a:latin typeface="Arial" panose="020B0604020202020204" pitchFamily="34" charset="0"/>
                <a:cs typeface="Arial" panose="020B0604020202020204" pitchFamily="34" charset="0"/>
              </a:rPr>
              <a:t>Stoke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Ludwig.</a:t>
            </a:r>
          </a:p>
          <a:p>
            <a:endParaRPr lang="pt-BR" sz="4800" dirty="0">
              <a:latin typeface="Calibri"/>
            </a:endParaRPr>
          </a:p>
          <a:p>
            <a:endParaRPr lang="pt-BR" sz="4800" dirty="0">
              <a:latin typeface="Calibri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3C19031-6145-6B3A-795F-3C99C89C77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58" y="3628417"/>
            <a:ext cx="4612042" cy="22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999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867580" y="1685147"/>
            <a:ext cx="8885530" cy="2001892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itchFamily="34" charset="0"/>
              </a:rPr>
              <a:t>B) Ludwig </a:t>
            </a:r>
            <a:r>
              <a:rPr lang="pt-BR" sz="40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Guttmann</a:t>
            </a: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ctr">
              <a:spcBef>
                <a:spcPts val="1000"/>
              </a:spcBef>
            </a:pPr>
            <a:endParaRPr lang="pt-BR" sz="3600" b="0" i="0" baseline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06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2</a:t>
            </a:r>
          </a:p>
        </p:txBody>
      </p:sp>
    </p:spTree>
    <p:extLst>
      <p:ext uri="{BB962C8B-B14F-4D97-AF65-F5344CB8AC3E}">
        <p14:creationId xmlns:p14="http://schemas.microsoft.com/office/powerpoint/2010/main" val="200337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>
                <a:solidFill>
                  <a:schemeClr val="tx1"/>
                </a:solidFill>
              </a:rPr>
              <a:t>Categoria</a:t>
            </a:r>
            <a:r>
              <a:rPr lang="en-US" sz="6000" dirty="0">
                <a:solidFill>
                  <a:schemeClr val="tx1"/>
                </a:solidFill>
              </a:rPr>
              <a:t> 2</a:t>
            </a:r>
            <a:endParaRPr lang="en-US" sz="6000" dirty="0"/>
          </a:p>
        </p:txBody>
      </p:sp>
      <p:grpSp>
        <p:nvGrpSpPr>
          <p:cNvPr id="8" name="Grupo 32"/>
          <p:cNvGrpSpPr/>
          <p:nvPr/>
        </p:nvGrpSpPr>
        <p:grpSpPr>
          <a:xfrm>
            <a:off x="2096259" y="212113"/>
            <a:ext cx="8128000" cy="5418667"/>
            <a:chOff x="3902361" y="1518957"/>
            <a:chExt cx="8128000" cy="5418667"/>
          </a:xfrm>
        </p:grpSpPr>
        <p:graphicFrame>
          <p:nvGraphicFramePr>
            <p:cNvPr id="10" name="Gráfico 9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CaixaDeTexto 10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14" name="CaixaDeTexto 13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17" name="CaixaDeTexto 16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19" name="CaixaDeTexto 18"/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20" name="Seta para a direita 19"/>
          <p:cNvSpPr/>
          <p:nvPr/>
        </p:nvSpPr>
        <p:spPr>
          <a:xfrm>
            <a:off x="2490953" y="2270234"/>
            <a:ext cx="1340069" cy="725214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87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endParaRPr lang="pt-BR" sz="6000" b="0" i="0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07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2</a:t>
            </a:r>
          </a:p>
        </p:txBody>
      </p:sp>
    </p:spTree>
    <p:extLst>
      <p:ext uri="{BB962C8B-B14F-4D97-AF65-F5344CB8AC3E}">
        <p14:creationId xmlns:p14="http://schemas.microsoft.com/office/powerpoint/2010/main" val="25727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668554" y="0"/>
            <a:ext cx="9794104" cy="5148198"/>
          </a:xfrm>
        </p:spPr>
        <p:txBody>
          <a:bodyPr/>
          <a:lstStyle/>
          <a:p>
            <a:r>
              <a:rPr lang="pt-BR" sz="4400" dirty="0"/>
              <a:t>Participam do futebol de 5 pessoas com deficiência:</a:t>
            </a:r>
          </a:p>
          <a:p>
            <a:endParaRPr lang="pt-BR" sz="4800" dirty="0"/>
          </a:p>
          <a:p>
            <a:r>
              <a:rPr lang="pt-BR" sz="4400" b="1" dirty="0"/>
              <a:t>A)</a:t>
            </a:r>
            <a:r>
              <a:rPr lang="pt-BR" sz="4400" dirty="0"/>
              <a:t> Visual; </a:t>
            </a:r>
            <a:endParaRPr lang="pt-BR" sz="4800" dirty="0"/>
          </a:p>
          <a:p>
            <a:r>
              <a:rPr lang="pt-BR" sz="4400" b="1" dirty="0"/>
              <a:t>B)</a:t>
            </a:r>
            <a:r>
              <a:rPr lang="pt-BR" sz="4400" dirty="0"/>
              <a:t> Auditiva; </a:t>
            </a:r>
            <a:endParaRPr lang="pt-BR" sz="4800" dirty="0"/>
          </a:p>
          <a:p>
            <a:r>
              <a:rPr lang="pt-BR" sz="4400" b="1" dirty="0"/>
              <a:t>C)</a:t>
            </a:r>
            <a:r>
              <a:rPr lang="pt-BR" sz="4400" dirty="0"/>
              <a:t> Física; </a:t>
            </a:r>
            <a:endParaRPr lang="pt-BR" sz="4800" dirty="0"/>
          </a:p>
          <a:p>
            <a:r>
              <a:rPr lang="pt-BR" sz="4400" b="1" dirty="0"/>
              <a:t>D)</a:t>
            </a:r>
            <a:r>
              <a:rPr lang="pt-BR" sz="4400" dirty="0"/>
              <a:t> Intelectual.</a:t>
            </a:r>
            <a:endParaRPr lang="pt-BR" sz="4800" b="0" i="0" baseline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2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0A5E51F-05E5-E149-EE00-CAC6B425F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980" y="1363944"/>
            <a:ext cx="4130111" cy="41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53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040524" y="1700535"/>
            <a:ext cx="5423338" cy="2001892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Visual; </a:t>
            </a:r>
          </a:p>
          <a:p>
            <a:pPr algn="ctr">
              <a:spcBef>
                <a:spcPts val="1000"/>
              </a:spcBef>
            </a:pPr>
            <a:endParaRPr lang="pt-BR" sz="4400" b="0" i="0" baseline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08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2</a:t>
            </a:r>
          </a:p>
        </p:txBody>
      </p:sp>
    </p:spTree>
    <p:extLst>
      <p:ext uri="{BB962C8B-B14F-4D97-AF65-F5344CB8AC3E}">
        <p14:creationId xmlns:p14="http://schemas.microsoft.com/office/powerpoint/2010/main" val="103114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83172" y="3498560"/>
            <a:ext cx="11733212" cy="1583628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As perguntas da Categoria 1</a:t>
            </a:r>
            <a:b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</a:br>
            <a: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vêm a seguir</a:t>
            </a:r>
          </a:p>
        </p:txBody>
      </p:sp>
      <p:sp>
        <p:nvSpPr>
          <p:cNvPr id="9" name="Espaço Reservado para Texto 17"/>
          <p:cNvSpPr txBox="1">
            <a:spLocks/>
          </p:cNvSpPr>
          <p:nvPr/>
        </p:nvSpPr>
        <p:spPr>
          <a:xfrm>
            <a:off x="9109425" y="5900384"/>
            <a:ext cx="1897666" cy="78139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ítulo 3">
            <a:hlinkClick r:id="rId2" action="ppaction://hlinksldjump"/>
          </p:cNvPr>
          <p:cNvSpPr txBox="1">
            <a:spLocks/>
          </p:cNvSpPr>
          <p:nvPr/>
        </p:nvSpPr>
        <p:spPr>
          <a:xfrm>
            <a:off x="1133588" y="5893318"/>
            <a:ext cx="4247304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Categoria 1</a:t>
            </a:r>
          </a:p>
        </p:txBody>
      </p:sp>
    </p:spTree>
    <p:extLst>
      <p:ext uri="{BB962C8B-B14F-4D97-AF65-F5344CB8AC3E}">
        <p14:creationId xmlns:p14="http://schemas.microsoft.com/office/powerpoint/2010/main" val="38603088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2</a:t>
            </a:r>
          </a:p>
        </p:txBody>
      </p:sp>
      <p:grpSp>
        <p:nvGrpSpPr>
          <p:cNvPr id="7" name="Grupo 32"/>
          <p:cNvGrpSpPr/>
          <p:nvPr/>
        </p:nvGrpSpPr>
        <p:grpSpPr>
          <a:xfrm>
            <a:off x="2096259" y="212113"/>
            <a:ext cx="8128000" cy="5418667"/>
            <a:chOff x="3902361" y="1518957"/>
            <a:chExt cx="8128000" cy="5418667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19" name="Seta para a direita 18"/>
          <p:cNvSpPr/>
          <p:nvPr/>
        </p:nvSpPr>
        <p:spPr>
          <a:xfrm>
            <a:off x="2490952" y="2364827"/>
            <a:ext cx="1340069" cy="725214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endParaRPr lang="pt-BR" sz="6000" b="0" i="0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09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2</a:t>
            </a:r>
          </a:p>
        </p:txBody>
      </p:sp>
    </p:spTree>
    <p:extLst>
      <p:ext uri="{BB962C8B-B14F-4D97-AF65-F5344CB8AC3E}">
        <p14:creationId xmlns:p14="http://schemas.microsoft.com/office/powerpoint/2010/main" val="2661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2</a:t>
            </a:r>
          </a:p>
        </p:txBody>
      </p:sp>
      <p:grpSp>
        <p:nvGrpSpPr>
          <p:cNvPr id="7" name="Grupo 32"/>
          <p:cNvGrpSpPr/>
          <p:nvPr/>
        </p:nvGrpSpPr>
        <p:grpSpPr>
          <a:xfrm>
            <a:off x="2096259" y="212113"/>
            <a:ext cx="8128000" cy="5418667"/>
            <a:chOff x="3902361" y="1518957"/>
            <a:chExt cx="8128000" cy="5418667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19" name="Seta para a direita 18"/>
          <p:cNvSpPr/>
          <p:nvPr/>
        </p:nvSpPr>
        <p:spPr>
          <a:xfrm>
            <a:off x="2475187" y="2364827"/>
            <a:ext cx="1340069" cy="725214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3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endParaRPr lang="pt-BR" sz="6000" b="0" i="0" baseline="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2</a:t>
            </a:r>
          </a:p>
        </p:txBody>
      </p:sp>
    </p:spTree>
    <p:extLst>
      <p:ext uri="{BB962C8B-B14F-4D97-AF65-F5344CB8AC3E}">
        <p14:creationId xmlns:p14="http://schemas.microsoft.com/office/powerpoint/2010/main" val="416000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17"/>
          <p:cNvSpPr txBox="1">
            <a:spLocks/>
          </p:cNvSpPr>
          <p:nvPr/>
        </p:nvSpPr>
        <p:spPr>
          <a:xfrm>
            <a:off x="9109425" y="5900384"/>
            <a:ext cx="1897666" cy="78139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ítulo 3">
            <a:hlinkClick r:id="rId2" action="ppaction://hlinksldjump"/>
          </p:cNvPr>
          <p:cNvSpPr txBox="1">
            <a:spLocks/>
          </p:cNvSpPr>
          <p:nvPr/>
        </p:nvSpPr>
        <p:spPr>
          <a:xfrm>
            <a:off x="1133588" y="5893318"/>
            <a:ext cx="4247304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Categoria 3</a:t>
            </a: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29394" y="3522944"/>
            <a:ext cx="11733212" cy="1583628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As perguntas da Categoria </a:t>
            </a:r>
            <a:r>
              <a:rPr lang="pt-BR" sz="6000" dirty="0">
                <a:latin typeface="Calibri Light"/>
              </a:rPr>
              <a:t>3</a:t>
            </a:r>
            <a:b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</a:br>
            <a: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vêm a seguir</a:t>
            </a:r>
          </a:p>
        </p:txBody>
      </p:sp>
    </p:spTree>
    <p:extLst>
      <p:ext uri="{BB962C8B-B14F-4D97-AF65-F5344CB8AC3E}">
        <p14:creationId xmlns:p14="http://schemas.microsoft.com/office/powerpoint/2010/main" val="2134803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841678" y="1873957"/>
            <a:ext cx="9831209" cy="2001892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pt-BR" sz="4800" b="1" dirty="0"/>
              <a:t> </a:t>
            </a:r>
            <a:endParaRPr lang="pt-BR" sz="4000" b="0" i="0" baseline="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3</a:t>
            </a:r>
          </a:p>
        </p:txBody>
      </p:sp>
      <p:sp>
        <p:nvSpPr>
          <p:cNvPr id="3" name="Retângulo 2"/>
          <p:cNvSpPr/>
          <p:nvPr/>
        </p:nvSpPr>
        <p:spPr>
          <a:xfrm>
            <a:off x="2213264" y="1046643"/>
            <a:ext cx="879382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/>
              <a:t>Os Jogos Paralímpicos são o menor evento esportivo mundial envolvendo pessoas com deficiência. Esta informação é: </a:t>
            </a:r>
            <a:endParaRPr lang="pt-BR" sz="7200" dirty="0"/>
          </a:p>
          <a:p>
            <a:r>
              <a:rPr lang="pt-BR" sz="4400" b="1" dirty="0"/>
              <a:t>a)</a:t>
            </a:r>
            <a:r>
              <a:rPr lang="pt-BR" sz="4400" dirty="0"/>
              <a:t> Verdadeira        </a:t>
            </a:r>
            <a:r>
              <a:rPr lang="pt-BR" sz="4400" b="1" dirty="0"/>
              <a:t>b)</a:t>
            </a:r>
            <a:r>
              <a:rPr lang="pt-BR" sz="4400" dirty="0"/>
              <a:t> Falsa</a:t>
            </a:r>
            <a:endParaRPr lang="pt-BR" sz="7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53F7474-F121-5F33-0C15-BBB8F9A0A2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4684" y="2777009"/>
            <a:ext cx="2728203" cy="272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2090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911485" y="2601475"/>
            <a:ext cx="10965204" cy="2001892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pt-BR" sz="6000" dirty="0">
                <a:solidFill>
                  <a:srgbClr val="FFFF00"/>
                </a:solidFill>
              </a:rPr>
              <a:t> </a:t>
            </a:r>
            <a:r>
              <a:rPr lang="pt-BR" sz="6000" b="1" dirty="0">
                <a:solidFill>
                  <a:srgbClr val="FFFF00"/>
                </a:solidFill>
              </a:rPr>
              <a:t>b)</a:t>
            </a:r>
            <a:r>
              <a:rPr lang="pt-BR" sz="6000" dirty="0">
                <a:solidFill>
                  <a:srgbClr val="FFFF00"/>
                </a:solidFill>
              </a:rPr>
              <a:t> Falsa</a:t>
            </a:r>
          </a:p>
          <a:p>
            <a:pPr algn="ctr">
              <a:spcBef>
                <a:spcPts val="1000"/>
              </a:spcBef>
            </a:pPr>
            <a:endParaRPr lang="pt-BR" sz="6000" dirty="0">
              <a:solidFill>
                <a:srgbClr val="FFFF00"/>
              </a:solidFill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3</a:t>
            </a:r>
          </a:p>
        </p:txBody>
      </p:sp>
    </p:spTree>
    <p:extLst>
      <p:ext uri="{BB962C8B-B14F-4D97-AF65-F5344CB8AC3E}">
        <p14:creationId xmlns:p14="http://schemas.microsoft.com/office/powerpoint/2010/main" val="2923697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3</a:t>
            </a:r>
          </a:p>
        </p:txBody>
      </p:sp>
      <p:grpSp>
        <p:nvGrpSpPr>
          <p:cNvPr id="5" name="Grupo 32">
            <a:extLst>
              <a:ext uri="{FF2B5EF4-FFF2-40B4-BE49-F238E27FC236}">
                <a16:creationId xmlns:a16="http://schemas.microsoft.com/office/drawing/2014/main" id="{AF06DCA2-1DA7-4458-9E80-B641F7A7DB56}"/>
              </a:ext>
            </a:extLst>
          </p:cNvPr>
          <p:cNvGrpSpPr/>
          <p:nvPr/>
        </p:nvGrpSpPr>
        <p:grpSpPr>
          <a:xfrm>
            <a:off x="2096259" y="212113"/>
            <a:ext cx="8128000" cy="5418667"/>
            <a:chOff x="3902361" y="1518957"/>
            <a:chExt cx="8128000" cy="5418667"/>
          </a:xfrm>
        </p:grpSpPr>
        <p:graphicFrame>
          <p:nvGraphicFramePr>
            <p:cNvPr id="7" name="Gráfico 6">
              <a:extLst>
                <a:ext uri="{FF2B5EF4-FFF2-40B4-BE49-F238E27FC236}">
                  <a16:creationId xmlns:a16="http://schemas.microsoft.com/office/drawing/2014/main" id="{A9B252A1-8473-4337-AC16-563D11A3324C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310642190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6898BE4D-FC32-4F45-94A1-2436F0216519}"/>
                </a:ext>
              </a:extLst>
            </p:cNvPr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9" name="CaixaDeTexto 8">
              <a:extLst>
                <a:ext uri="{FF2B5EF4-FFF2-40B4-BE49-F238E27FC236}">
                  <a16:creationId xmlns:a16="http://schemas.microsoft.com/office/drawing/2014/main" id="{1FAB9E8B-F245-4CD7-97E4-0BA78E618E2D}"/>
                </a:ext>
              </a:extLst>
            </p:cNvPr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10" name="CaixaDeTexto 9">
              <a:extLst>
                <a:ext uri="{FF2B5EF4-FFF2-40B4-BE49-F238E27FC236}">
                  <a16:creationId xmlns:a16="http://schemas.microsoft.com/office/drawing/2014/main" id="{C3C9C35B-B1B9-4C10-98EB-F8AB43A2B9B3}"/>
                </a:ext>
              </a:extLst>
            </p:cNvPr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0769F8B5-27DE-4F83-A0B1-C7EE281D6E27}"/>
                </a:ext>
              </a:extLst>
            </p:cNvPr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279649C-276A-4544-BC8B-935E95B1ECE9}"/>
                </a:ext>
              </a:extLst>
            </p:cNvPr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13" name="CaixaDeTexto 12">
              <a:extLst>
                <a:ext uri="{FF2B5EF4-FFF2-40B4-BE49-F238E27FC236}">
                  <a16:creationId xmlns:a16="http://schemas.microsoft.com/office/drawing/2014/main" id="{2946C230-76D8-4C11-B963-BDFD389CF6F3}"/>
                </a:ext>
              </a:extLst>
            </p:cNvPr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58DFDEFC-C12D-4D03-933D-2D5775C8C481}"/>
                </a:ext>
              </a:extLst>
            </p:cNvPr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15" name="CaixaDeTexto 14">
              <a:extLst>
                <a:ext uri="{FF2B5EF4-FFF2-40B4-BE49-F238E27FC236}">
                  <a16:creationId xmlns:a16="http://schemas.microsoft.com/office/drawing/2014/main" id="{F16338C2-8C1C-464C-86A8-0E7735297F06}"/>
                </a:ext>
              </a:extLst>
            </p:cNvPr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16" name="Seta para a direita 18">
            <a:extLst>
              <a:ext uri="{FF2B5EF4-FFF2-40B4-BE49-F238E27FC236}">
                <a16:creationId xmlns:a16="http://schemas.microsoft.com/office/drawing/2014/main" id="{2269FA8A-586E-4824-A014-FAE7CA2331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41500" y="1873250"/>
            <a:ext cx="2238379" cy="2001838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11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endParaRPr lang="pt-BR" sz="6000" b="0" i="0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12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3</a:t>
            </a:r>
          </a:p>
        </p:txBody>
      </p:sp>
    </p:spTree>
    <p:extLst>
      <p:ext uri="{BB962C8B-B14F-4D97-AF65-F5344CB8AC3E}">
        <p14:creationId xmlns:p14="http://schemas.microsoft.com/office/powerpoint/2010/main" val="140239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795658" y="409035"/>
            <a:ext cx="9211433" cy="4258849"/>
          </a:xfrm>
        </p:spPr>
        <p:txBody>
          <a:bodyPr/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Quais jogos eram realizados anualmente e que antecederam os Jogos Paralímpicos? </a:t>
            </a:r>
          </a:p>
          <a:p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Stoke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Mandeville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Olímpicos;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Flying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Wheels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Ludwig 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Mandeville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4800" b="0" i="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3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814E5690-1BBA-6A39-5B60-E828CF34A7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288" y="2483901"/>
            <a:ext cx="5100131" cy="340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85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08857" y="2699360"/>
            <a:ext cx="12252080" cy="1716066"/>
          </a:xfrm>
        </p:spPr>
        <p:txBody>
          <a:bodyPr/>
          <a:lstStyle/>
          <a:p>
            <a:r>
              <a:rPr lang="pt-BR" b="1" dirty="0"/>
              <a:t>1.</a:t>
            </a:r>
            <a:r>
              <a:rPr lang="pt-BR" dirty="0"/>
              <a:t> Sobre o esporte adaptado (inclusão) marque a alternativa incorreta: </a:t>
            </a:r>
          </a:p>
          <a:p>
            <a:r>
              <a:rPr lang="pt-BR" b="1" dirty="0"/>
              <a:t>A)</a:t>
            </a:r>
            <a:r>
              <a:rPr lang="pt-BR" dirty="0"/>
              <a:t> O esporte adaptado caracteriza-se como uma   grande oportunidade para   que o   indivíduo com deficiência possa deixar de lado o sedentarismo e o isolamento social; </a:t>
            </a:r>
          </a:p>
          <a:p>
            <a:r>
              <a:rPr lang="pt-BR" b="1" dirty="0"/>
              <a:t>B)</a:t>
            </a:r>
            <a:r>
              <a:rPr lang="pt-BR" dirty="0"/>
              <a:t> Dentre os vários objetivos do esporte adaptado podemos destacar:  o estímulo à independência, autonomia e a socialização com outros grupos.</a:t>
            </a:r>
          </a:p>
          <a:p>
            <a:r>
              <a:rPr lang="pt-BR" b="1" dirty="0"/>
              <a:t>C)</a:t>
            </a:r>
            <a:r>
              <a:rPr lang="pt-BR" dirty="0"/>
              <a:t>  Exemplos de esporte adaptado são:  futebol   de 5 (para deficientes visuais), basquetebol em cadeiras de rodas, voleibol em pé.</a:t>
            </a:r>
          </a:p>
          <a:p>
            <a:r>
              <a:rPr lang="pt-BR" b="1" dirty="0"/>
              <a:t>D)</a:t>
            </a:r>
            <a:r>
              <a:rPr lang="pt-BR" dirty="0"/>
              <a:t> Os Jogos Paraolímpicos ou Paralímpicos são o maior evento esportivo mundial envolvendo pessoas com deficiência.</a:t>
            </a:r>
          </a:p>
          <a:p>
            <a:pPr algn="ctr"/>
            <a:endParaRPr lang="pt-BR" sz="3600" b="1" u="sng" dirty="0">
              <a:latin typeface="inherit"/>
            </a:endParaRPr>
          </a:p>
          <a:p>
            <a:pPr algn="ctr"/>
            <a:endParaRPr lang="pt-BR" sz="3600" b="1" u="sng" dirty="0">
              <a:latin typeface="inherit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1</a:t>
            </a:r>
          </a:p>
        </p:txBody>
      </p:sp>
    </p:spTree>
    <p:extLst>
      <p:ext uri="{BB962C8B-B14F-4D97-AF65-F5344CB8AC3E}">
        <p14:creationId xmlns:p14="http://schemas.microsoft.com/office/powerpoint/2010/main" val="3551635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2368191" y="2036626"/>
            <a:ext cx="9593621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pt-BR" sz="4800" b="1" dirty="0">
                <a:solidFill>
                  <a:srgbClr val="FFFF00"/>
                </a:solidFill>
              </a:rPr>
              <a:t>A)</a:t>
            </a:r>
            <a:r>
              <a:rPr lang="pt-BR" sz="4800" dirty="0">
                <a:solidFill>
                  <a:srgbClr val="FFFF00"/>
                </a:solidFill>
              </a:rPr>
              <a:t> Stoke </a:t>
            </a:r>
            <a:r>
              <a:rPr lang="pt-BR" sz="4800" dirty="0" err="1">
                <a:solidFill>
                  <a:srgbClr val="FFFF00"/>
                </a:solidFill>
              </a:rPr>
              <a:t>Mandeville</a:t>
            </a:r>
            <a:r>
              <a:rPr lang="pt-BR" sz="4800" dirty="0">
                <a:solidFill>
                  <a:srgbClr val="FFFF00"/>
                </a:solidFill>
              </a:rPr>
              <a:t>;</a:t>
            </a:r>
            <a:endParaRPr lang="pt-BR" sz="6000" dirty="0">
              <a:solidFill>
                <a:srgbClr val="FFFF00"/>
              </a:solidFill>
            </a:endParaRPr>
          </a:p>
          <a:p>
            <a:pPr>
              <a:spcBef>
                <a:spcPts val="1000"/>
              </a:spcBef>
            </a:pPr>
            <a:endParaRPr lang="pt-BR" sz="4800" b="0" i="0" baseline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13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3</a:t>
            </a:r>
          </a:p>
        </p:txBody>
      </p:sp>
    </p:spTree>
    <p:extLst>
      <p:ext uri="{BB962C8B-B14F-4D97-AF65-F5344CB8AC3E}">
        <p14:creationId xmlns:p14="http://schemas.microsoft.com/office/powerpoint/2010/main" val="4266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3</a:t>
            </a:r>
          </a:p>
        </p:txBody>
      </p:sp>
      <p:grpSp>
        <p:nvGrpSpPr>
          <p:cNvPr id="7" name="Grupo 32"/>
          <p:cNvGrpSpPr/>
          <p:nvPr/>
        </p:nvGrpSpPr>
        <p:grpSpPr>
          <a:xfrm>
            <a:off x="2096259" y="212113"/>
            <a:ext cx="8128000" cy="5418667"/>
            <a:chOff x="3902361" y="1518957"/>
            <a:chExt cx="8128000" cy="5418667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19" name="Seta para a direita 18"/>
          <p:cNvSpPr/>
          <p:nvPr/>
        </p:nvSpPr>
        <p:spPr>
          <a:xfrm>
            <a:off x="2459421" y="2380593"/>
            <a:ext cx="1340069" cy="725214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4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endParaRPr lang="pt-BR" sz="6000" b="0" i="0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14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3</a:t>
            </a:r>
          </a:p>
        </p:txBody>
      </p:sp>
    </p:spTree>
    <p:extLst>
      <p:ext uri="{BB962C8B-B14F-4D97-AF65-F5344CB8AC3E}">
        <p14:creationId xmlns:p14="http://schemas.microsoft.com/office/powerpoint/2010/main" val="422655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37786" y="187890"/>
            <a:ext cx="10589423" cy="4233798"/>
          </a:xfrm>
        </p:spPr>
        <p:txBody>
          <a:bodyPr/>
          <a:lstStyle/>
          <a:p>
            <a:pPr>
              <a:spcBef>
                <a:spcPts val="1000"/>
              </a:spcBef>
            </a:pPr>
            <a:endParaRPr lang="pt-BR" sz="6000" dirty="0"/>
          </a:p>
          <a:p>
            <a:pPr>
              <a:spcBef>
                <a:spcPts val="1000"/>
              </a:spcBef>
            </a:pPr>
            <a:endParaRPr lang="pt-BR" sz="6000" b="0" i="0" baseline="0" dirty="0">
              <a:solidFill>
                <a:srgbClr val="FF00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3</a:t>
            </a:r>
          </a:p>
        </p:txBody>
      </p:sp>
      <p:sp>
        <p:nvSpPr>
          <p:cNvPr id="3" name="Retângulo 2"/>
          <p:cNvSpPr/>
          <p:nvPr/>
        </p:nvSpPr>
        <p:spPr>
          <a:xfrm>
            <a:off x="1858258" y="872563"/>
            <a:ext cx="9795478" cy="43966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Atualmente, existem diversos esportes que foram adaptados para que pessoas com os mais diferentes graus de deficiência física e sensorial possam participar. Esta informação é:</a:t>
            </a:r>
          </a:p>
          <a:p>
            <a:pPr marL="742950" indent="-742950" algn="just" fontAlgn="base">
              <a:buFont typeface="+mj-lt"/>
              <a:buAutoNum type="alphaUcPeriod"/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Verdadeira;</a:t>
            </a:r>
          </a:p>
          <a:p>
            <a:pPr marL="742950" indent="-742950" algn="just" fontAlgn="base">
              <a:buFont typeface="+mj-lt"/>
              <a:buAutoNum type="alphaUcPeriod"/>
            </a:pP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Falsa.</a:t>
            </a:r>
          </a:p>
          <a:p>
            <a:pPr>
              <a:lnSpc>
                <a:spcPct val="90000"/>
              </a:lnSpc>
            </a:pPr>
            <a:endParaRPr lang="pt-BR" sz="6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EBEA32B-4405-715F-3EF4-EE390D94F8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3130" y="3070881"/>
            <a:ext cx="2829503" cy="2829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2086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352675" y="1637962"/>
            <a:ext cx="10061413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pt-B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              A) Verdadeira</a:t>
            </a:r>
            <a:endParaRPr lang="pt-BR" sz="4000" b="1" i="0" baseline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15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3</a:t>
            </a:r>
          </a:p>
        </p:txBody>
      </p:sp>
    </p:spTree>
    <p:extLst>
      <p:ext uri="{BB962C8B-B14F-4D97-AF65-F5344CB8AC3E}">
        <p14:creationId xmlns:p14="http://schemas.microsoft.com/office/powerpoint/2010/main" val="2123462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7"/>
          <p:cNvSpPr txBox="1">
            <a:spLocks/>
          </p:cNvSpPr>
          <p:nvPr/>
        </p:nvSpPr>
        <p:spPr>
          <a:xfrm>
            <a:off x="9109425" y="5900384"/>
            <a:ext cx="1897666" cy="78139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ítulo 3">
            <a:hlinkClick r:id="rId3" action="ppaction://hlinksldjump"/>
          </p:cNvPr>
          <p:cNvSpPr txBox="1">
            <a:spLocks/>
          </p:cNvSpPr>
          <p:nvPr/>
        </p:nvSpPr>
        <p:spPr>
          <a:xfrm>
            <a:off x="1133588" y="5893318"/>
            <a:ext cx="4247304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Categoria 4</a:t>
            </a:r>
          </a:p>
        </p:txBody>
      </p:sp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228600" y="3522944"/>
            <a:ext cx="11733212" cy="1583628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As perguntas da Categoria 4</a:t>
            </a:r>
            <a:b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</a:br>
            <a: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vêm a seguir</a:t>
            </a:r>
          </a:p>
        </p:txBody>
      </p:sp>
    </p:spTree>
    <p:extLst>
      <p:ext uri="{BB962C8B-B14F-4D97-AF65-F5344CB8AC3E}">
        <p14:creationId xmlns:p14="http://schemas.microsoft.com/office/powerpoint/2010/main" val="3739879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4</a:t>
            </a:r>
          </a:p>
        </p:txBody>
      </p:sp>
      <p:grpSp>
        <p:nvGrpSpPr>
          <p:cNvPr id="7" name="Grupo 32"/>
          <p:cNvGrpSpPr/>
          <p:nvPr/>
        </p:nvGrpSpPr>
        <p:grpSpPr>
          <a:xfrm>
            <a:off x="2096259" y="212113"/>
            <a:ext cx="8128000" cy="5418667"/>
            <a:chOff x="3902361" y="1518957"/>
            <a:chExt cx="8128000" cy="5418667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19" name="Seta para a direita 18"/>
          <p:cNvSpPr/>
          <p:nvPr/>
        </p:nvSpPr>
        <p:spPr>
          <a:xfrm>
            <a:off x="2490952" y="2364827"/>
            <a:ext cx="1340069" cy="725214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91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endParaRPr lang="pt-BR" sz="6000" b="0" i="0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16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4</a:t>
            </a:r>
          </a:p>
        </p:txBody>
      </p:sp>
    </p:spTree>
    <p:extLst>
      <p:ext uri="{BB962C8B-B14F-4D97-AF65-F5344CB8AC3E}">
        <p14:creationId xmlns:p14="http://schemas.microsoft.com/office/powerpoint/2010/main" val="254065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928898" y="-765739"/>
            <a:ext cx="10727209" cy="312140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 imagem abaixo trata-se de :</a:t>
            </a:r>
            <a:endParaRPr lang="pt-BR" sz="4000" b="0" i="0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4</a:t>
            </a:r>
          </a:p>
        </p:txBody>
      </p:sp>
      <p:pic>
        <p:nvPicPr>
          <p:cNvPr id="90114" name="Picture 2" descr="No futebol de 5, seleção brasileira é ouro e chega ao tetracampeonato  paraolímpico - Olimpíada no Rio | Folha">
            <a:extLst>
              <a:ext uri="{FF2B5EF4-FFF2-40B4-BE49-F238E27FC236}">
                <a16:creationId xmlns:a16="http://schemas.microsoft.com/office/drawing/2014/main" id="{60F35576-85C7-46D8-9C0B-101C9190F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60" y="1478900"/>
            <a:ext cx="4291693" cy="3315679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1F49724-F752-45D0-83E5-04A595DE9E83}"/>
              </a:ext>
            </a:extLst>
          </p:cNvPr>
          <p:cNvSpPr/>
          <p:nvPr/>
        </p:nvSpPr>
        <p:spPr>
          <a:xfrm>
            <a:off x="7167914" y="1555905"/>
            <a:ext cx="44990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pt-B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Futebol de 5    </a:t>
            </a:r>
          </a:p>
          <a:p>
            <a:pPr marL="742950" indent="-742950">
              <a:buFont typeface="+mj-lt"/>
              <a:buAutoNum type="alphaUcPeriod"/>
            </a:pPr>
            <a:r>
              <a:rPr lang="pt-BR" sz="4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Goaball</a:t>
            </a:r>
            <a:endParaRPr lang="pt-BR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lphaUcPeriod"/>
            </a:pPr>
            <a:r>
              <a:rPr lang="pt-B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Halterofilismo</a:t>
            </a:r>
          </a:p>
          <a:p>
            <a:pPr marL="742950" indent="-742950">
              <a:buFont typeface="+mj-lt"/>
              <a:buAutoNum type="alphaUcPeriod"/>
            </a:pPr>
            <a:r>
              <a:rPr lang="pt-B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Handebol de 5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731376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675594" y="1587924"/>
            <a:ext cx="8885530" cy="2001892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pt-B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A) </a:t>
            </a: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</a:rPr>
              <a:t>Futebol de 5 </a:t>
            </a:r>
            <a:endParaRPr lang="pt-BR" sz="4000" b="1" i="0" baseline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17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4</a:t>
            </a:r>
          </a:p>
        </p:txBody>
      </p:sp>
    </p:spTree>
    <p:extLst>
      <p:ext uri="{BB962C8B-B14F-4D97-AF65-F5344CB8AC3E}">
        <p14:creationId xmlns:p14="http://schemas.microsoft.com/office/powerpoint/2010/main" val="3283693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2372953" y="2002038"/>
            <a:ext cx="8162665" cy="2001892"/>
          </a:xfrm>
        </p:spPr>
        <p:txBody>
          <a:bodyPr/>
          <a:lstStyle/>
          <a:p>
            <a:pPr algn="just"/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  Exemplos de esporte adaptado são:  futebol   de 5 (para deficientes visuais), basquetebol em cadeiras de rodas, </a:t>
            </a:r>
            <a:r>
              <a:rPr lang="pt-BR" sz="4000" b="1" u="sng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voleibol em pé</a:t>
            </a: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01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1</a:t>
            </a:r>
          </a:p>
        </p:txBody>
      </p:sp>
    </p:spTree>
    <p:extLst>
      <p:ext uri="{BB962C8B-B14F-4D97-AF65-F5344CB8AC3E}">
        <p14:creationId xmlns:p14="http://schemas.microsoft.com/office/powerpoint/2010/main" val="232917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4</a:t>
            </a:r>
          </a:p>
        </p:txBody>
      </p:sp>
      <p:grpSp>
        <p:nvGrpSpPr>
          <p:cNvPr id="7" name="Grupo 32"/>
          <p:cNvGrpSpPr/>
          <p:nvPr/>
        </p:nvGrpSpPr>
        <p:grpSpPr>
          <a:xfrm>
            <a:off x="2096259" y="212113"/>
            <a:ext cx="8128000" cy="5418667"/>
            <a:chOff x="3902361" y="1518957"/>
            <a:chExt cx="8128000" cy="5418667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19" name="Seta para a direita 18"/>
          <p:cNvSpPr/>
          <p:nvPr/>
        </p:nvSpPr>
        <p:spPr>
          <a:xfrm>
            <a:off x="2506718" y="2396358"/>
            <a:ext cx="1340069" cy="725214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3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pt-BR" sz="6000" b="1" dirty="0">
                <a:solidFill>
                  <a:srgbClr val="FFFF00"/>
                </a:solidFill>
              </a:rPr>
              <a:t> </a:t>
            </a:r>
            <a:endParaRPr lang="pt-BR" sz="6000" b="0" i="0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18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4</a:t>
            </a:r>
          </a:p>
        </p:txBody>
      </p:sp>
    </p:spTree>
    <p:extLst>
      <p:ext uri="{BB962C8B-B14F-4D97-AF65-F5344CB8AC3E}">
        <p14:creationId xmlns:p14="http://schemas.microsoft.com/office/powerpoint/2010/main" val="766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825094" y="412724"/>
            <a:ext cx="9818914" cy="3541625"/>
          </a:xfrm>
        </p:spPr>
        <p:txBody>
          <a:bodyPr/>
          <a:lstStyle/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Os Jogos Paralímpicos de verão de 2024, ocorrerão entre os dias:</a:t>
            </a:r>
          </a:p>
          <a:p>
            <a:pPr fontAlgn="base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A) 15 de Julho à 25 de Julho;</a:t>
            </a:r>
          </a:p>
          <a:p>
            <a:pPr fontAlgn="base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B) 12 de Novembro à 23 de Novembro;</a:t>
            </a:r>
          </a:p>
          <a:p>
            <a:pPr fontAlgn="base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C) 28 de Agosto à 8 de Setembro;</a:t>
            </a:r>
          </a:p>
          <a:p>
            <a:pPr fontAlgn="base"/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D) 12 de Agosto à 25 de Agosto.</a:t>
            </a:r>
          </a:p>
          <a:p>
            <a:pPr>
              <a:spcBef>
                <a:spcPts val="1000"/>
              </a:spcBef>
            </a:pP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4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639ADA59-8241-16A4-F138-F57C2A6D7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837" y="3396325"/>
            <a:ext cx="3332635" cy="2320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4074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>
              <a:spcBef>
                <a:spcPts val="1000"/>
              </a:spcBef>
            </a:pPr>
            <a:r>
              <a:rPr lang="pt-BR" sz="4800" b="1" dirty="0">
                <a:solidFill>
                  <a:srgbClr val="FFFF00"/>
                </a:solidFill>
              </a:rPr>
              <a:t>C) 28 de Agosto </a:t>
            </a:r>
            <a:r>
              <a:rPr lang="pt-BR" sz="4800" b="1" dirty="0" err="1">
                <a:solidFill>
                  <a:srgbClr val="FFFF00"/>
                </a:solidFill>
              </a:rPr>
              <a:t>è</a:t>
            </a:r>
            <a:r>
              <a:rPr lang="pt-BR" sz="4800" b="1" dirty="0">
                <a:solidFill>
                  <a:srgbClr val="FFFF00"/>
                </a:solidFill>
              </a:rPr>
              <a:t> 8 de Setembro;</a:t>
            </a:r>
          </a:p>
          <a:p>
            <a:pPr algn="ctr">
              <a:spcBef>
                <a:spcPts val="1000"/>
              </a:spcBef>
            </a:pPr>
            <a:endParaRPr lang="pt-BR" sz="4800" b="0" i="0" baseline="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19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4</a:t>
            </a:r>
          </a:p>
        </p:txBody>
      </p:sp>
    </p:spTree>
    <p:extLst>
      <p:ext uri="{BB962C8B-B14F-4D97-AF65-F5344CB8AC3E}">
        <p14:creationId xmlns:p14="http://schemas.microsoft.com/office/powerpoint/2010/main" val="32446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641262" y="172305"/>
            <a:ext cx="9895209" cy="3812861"/>
          </a:xfrm>
        </p:spPr>
        <p:txBody>
          <a:bodyPr/>
          <a:lstStyle/>
          <a:p>
            <a:pPr algn="just">
              <a:spcBef>
                <a:spcPts val="1000"/>
              </a:spcBef>
            </a:pPr>
            <a:endParaRPr lang="pt-BR" sz="4800" b="0" i="0" baseline="0" dirty="0">
              <a:solidFill>
                <a:schemeClr val="tx1"/>
              </a:solidFill>
              <a:latin typeface="Calibri"/>
            </a:endParaRPr>
          </a:p>
          <a:p>
            <a:pPr algn="just">
              <a:spcBef>
                <a:spcPts val="1000"/>
              </a:spcBef>
            </a:pPr>
            <a:endParaRPr lang="pt-BR" sz="4800" dirty="0">
              <a:latin typeface="Calibri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4</a:t>
            </a:r>
          </a:p>
        </p:txBody>
      </p:sp>
      <p:grpSp>
        <p:nvGrpSpPr>
          <p:cNvPr id="7" name="Grupo 32"/>
          <p:cNvGrpSpPr/>
          <p:nvPr/>
        </p:nvGrpSpPr>
        <p:grpSpPr>
          <a:xfrm>
            <a:off x="2096259" y="212113"/>
            <a:ext cx="8128000" cy="5418667"/>
            <a:chOff x="3902361" y="1518957"/>
            <a:chExt cx="8128000" cy="5418667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19" name="Seta para a direita 18"/>
          <p:cNvSpPr/>
          <p:nvPr/>
        </p:nvSpPr>
        <p:spPr>
          <a:xfrm>
            <a:off x="2475186" y="2380592"/>
            <a:ext cx="1340069" cy="725214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56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pt-BR" sz="6000" b="0" i="0" baseline="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20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4</a:t>
            </a:r>
          </a:p>
        </p:txBody>
      </p:sp>
    </p:spTree>
    <p:extLst>
      <p:ext uri="{BB962C8B-B14F-4D97-AF65-F5344CB8AC3E}">
        <p14:creationId xmlns:p14="http://schemas.microsoft.com/office/powerpoint/2010/main" val="46692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17"/>
          <p:cNvSpPr txBox="1">
            <a:spLocks/>
          </p:cNvSpPr>
          <p:nvPr/>
        </p:nvSpPr>
        <p:spPr>
          <a:xfrm>
            <a:off x="9109425" y="5900384"/>
            <a:ext cx="1897666" cy="781394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01</a:t>
            </a:r>
            <a:endParaRPr kumimoji="0" lang="pt-BR" sz="6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ítulo 3">
            <a:hlinkClick r:id="rId2" action="ppaction://hlinksldjump"/>
          </p:cNvPr>
          <p:cNvSpPr txBox="1">
            <a:spLocks/>
          </p:cNvSpPr>
          <p:nvPr/>
        </p:nvSpPr>
        <p:spPr>
          <a:xfrm>
            <a:off x="1133588" y="5893318"/>
            <a:ext cx="4247304" cy="7813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ea typeface="+mj-ea"/>
                <a:cs typeface="+mj-cs"/>
              </a:rPr>
              <a:t>Categoria 5</a:t>
            </a:r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229394" y="3522944"/>
            <a:ext cx="11733212" cy="1583628"/>
          </a:xfrm>
        </p:spPr>
        <p:txBody>
          <a:bodyPr>
            <a:normAutofit fontScale="90000"/>
          </a:bodyPr>
          <a:lstStyle/>
          <a:p>
            <a:pPr algn="ctr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As perguntas da Categoria </a:t>
            </a:r>
            <a:r>
              <a:rPr lang="pt-BR" sz="6000" dirty="0">
                <a:latin typeface="Calibri Light"/>
              </a:rPr>
              <a:t>5</a:t>
            </a:r>
            <a:b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</a:br>
            <a:r>
              <a:rPr lang="pt-BR" sz="6000" b="0" i="0" baseline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vêm a seguir</a:t>
            </a:r>
          </a:p>
        </p:txBody>
      </p:sp>
    </p:spTree>
    <p:extLst>
      <p:ext uri="{BB962C8B-B14F-4D97-AF65-F5344CB8AC3E}">
        <p14:creationId xmlns:p14="http://schemas.microsoft.com/office/powerpoint/2010/main" val="11610259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21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5</a:t>
            </a:r>
          </a:p>
        </p:txBody>
      </p:sp>
      <p:grpSp>
        <p:nvGrpSpPr>
          <p:cNvPr id="7" name="Grupo 32"/>
          <p:cNvGrpSpPr/>
          <p:nvPr/>
        </p:nvGrpSpPr>
        <p:grpSpPr>
          <a:xfrm>
            <a:off x="2032000" y="190355"/>
            <a:ext cx="8128000" cy="5418667"/>
            <a:chOff x="3902361" y="1518957"/>
            <a:chExt cx="8128000" cy="5418667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19" name="Seta para a direita 18">
            <a:extLst>
              <a:ext uri="{FF2B5EF4-FFF2-40B4-BE49-F238E27FC236}">
                <a16:creationId xmlns:a16="http://schemas.microsoft.com/office/drawing/2014/main" id="{1FF6EBCA-A0BE-404B-9CC0-A25483D40078}"/>
              </a:ext>
            </a:extLst>
          </p:cNvPr>
          <p:cNvSpPr/>
          <p:nvPr/>
        </p:nvSpPr>
        <p:spPr>
          <a:xfrm>
            <a:off x="2475186" y="2380592"/>
            <a:ext cx="1340069" cy="725214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7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pt-BR" sz="6000" b="0" i="0" baseline="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21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5</a:t>
            </a:r>
          </a:p>
        </p:txBody>
      </p:sp>
    </p:spTree>
    <p:extLst>
      <p:ext uri="{BB962C8B-B14F-4D97-AF65-F5344CB8AC3E}">
        <p14:creationId xmlns:p14="http://schemas.microsoft.com/office/powerpoint/2010/main" val="31189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813334" y="1898925"/>
            <a:ext cx="11837096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Onde serão os Jogos Paralímpicos?</a:t>
            </a:r>
          </a:p>
          <a:p>
            <a:pPr marL="742950" indent="-742950">
              <a:spcBef>
                <a:spcPts val="1000"/>
              </a:spcBef>
              <a:buFont typeface="+mj-lt"/>
              <a:buAutoNum type="alphaUcPeriod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Brasil;</a:t>
            </a:r>
          </a:p>
          <a:p>
            <a:pPr marL="742950" indent="-742950">
              <a:spcBef>
                <a:spcPts val="1000"/>
              </a:spcBef>
              <a:buFont typeface="+mj-lt"/>
              <a:buAutoNum type="alphaUcPeriod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Estados Unidos;</a:t>
            </a:r>
          </a:p>
          <a:p>
            <a:pPr marL="742950" indent="-742950">
              <a:spcBef>
                <a:spcPts val="1000"/>
              </a:spcBef>
              <a:buFont typeface="+mj-lt"/>
              <a:buAutoNum type="alphaUcPeriod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Paris;</a:t>
            </a:r>
          </a:p>
          <a:p>
            <a:pPr marL="742950" indent="-742950">
              <a:spcBef>
                <a:spcPts val="1000"/>
              </a:spcBef>
              <a:buFont typeface="+mj-lt"/>
              <a:buAutoNum type="alphaUcPeriod"/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Portugal.</a:t>
            </a: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22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5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D76CCFB-AC9E-496F-BABD-0AC7F4A34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55" y="2717007"/>
            <a:ext cx="4775066" cy="3183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1</a:t>
            </a:r>
          </a:p>
        </p:txBody>
      </p:sp>
      <p:grpSp>
        <p:nvGrpSpPr>
          <p:cNvPr id="4117" name="Grupo 32"/>
          <p:cNvGrpSpPr/>
          <p:nvPr/>
        </p:nvGrpSpPr>
        <p:grpSpPr>
          <a:xfrm>
            <a:off x="1844010" y="259409"/>
            <a:ext cx="8128000" cy="5418667"/>
            <a:chOff x="3902361" y="1518957"/>
            <a:chExt cx="8128000" cy="5418667"/>
          </a:xfrm>
        </p:grpSpPr>
        <p:graphicFrame>
          <p:nvGraphicFramePr>
            <p:cNvPr id="4118" name="Gráfico 4117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4119" name="CaixaDeTexto 4118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4120" name="CaixaDeTexto 4119"/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4121" name="CaixaDeTexto 4120"/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4122" name="CaixaDeTexto 4121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4123" name="CaixaDeTexto 4122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4124" name="CaixaDeTexto 4123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4125" name="CaixaDeTexto 4124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4126" name="CaixaDeTexto 4125"/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4127" name="Seta para a direita 4126"/>
          <p:cNvSpPr/>
          <p:nvPr/>
        </p:nvSpPr>
        <p:spPr>
          <a:xfrm>
            <a:off x="2238704" y="2333296"/>
            <a:ext cx="1340069" cy="725214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39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7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2126805" y="1661601"/>
            <a:ext cx="10376480" cy="2598194"/>
          </a:xfrm>
        </p:spPr>
        <p:txBody>
          <a:bodyPr/>
          <a:lstStyle/>
          <a:p>
            <a:pPr algn="just">
              <a:spcBef>
                <a:spcPts val="1000"/>
              </a:spcBef>
            </a:pPr>
            <a:r>
              <a:rPr lang="pt-B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C) Paris. </a:t>
            </a:r>
            <a:endParaRPr lang="pt-BR" sz="4000" b="1" i="0" baseline="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22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5</a:t>
            </a:r>
          </a:p>
        </p:txBody>
      </p:sp>
    </p:spTree>
    <p:extLst>
      <p:ext uri="{BB962C8B-B14F-4D97-AF65-F5344CB8AC3E}">
        <p14:creationId xmlns:p14="http://schemas.microsoft.com/office/powerpoint/2010/main" val="385462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23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5</a:t>
            </a:r>
          </a:p>
        </p:txBody>
      </p:sp>
      <p:grpSp>
        <p:nvGrpSpPr>
          <p:cNvPr id="7" name="Grupo 32"/>
          <p:cNvGrpSpPr/>
          <p:nvPr/>
        </p:nvGrpSpPr>
        <p:grpSpPr>
          <a:xfrm>
            <a:off x="2096259" y="212113"/>
            <a:ext cx="8128000" cy="5418667"/>
            <a:chOff x="3902361" y="1518957"/>
            <a:chExt cx="8128000" cy="5418667"/>
          </a:xfrm>
        </p:grpSpPr>
        <p:graphicFrame>
          <p:nvGraphicFramePr>
            <p:cNvPr id="9" name="Gráfico 8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" name="CaixaDeTexto 9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12" name="CaixaDeTexto 11"/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13" name="CaixaDeTexto 12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15" name="CaixaDeTexto 14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16" name="CaixaDeTexto 15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17" name="CaixaDeTexto 16"/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19" name="Seta para a direita 18"/>
          <p:cNvSpPr/>
          <p:nvPr/>
        </p:nvSpPr>
        <p:spPr>
          <a:xfrm>
            <a:off x="2475187" y="2364827"/>
            <a:ext cx="1340069" cy="725214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43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899736" y="1772357"/>
            <a:ext cx="8885530" cy="2001892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pt-BR" sz="6000" b="0" i="0" baseline="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23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5</a:t>
            </a:r>
          </a:p>
        </p:txBody>
      </p:sp>
    </p:spTree>
    <p:extLst>
      <p:ext uri="{BB962C8B-B14F-4D97-AF65-F5344CB8AC3E}">
        <p14:creationId xmlns:p14="http://schemas.microsoft.com/office/powerpoint/2010/main" val="206079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24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5</a:t>
            </a:r>
          </a:p>
        </p:txBody>
      </p:sp>
      <p:grpSp>
        <p:nvGrpSpPr>
          <p:cNvPr id="6" name="Grupo 32"/>
          <p:cNvGrpSpPr/>
          <p:nvPr/>
        </p:nvGrpSpPr>
        <p:grpSpPr>
          <a:xfrm>
            <a:off x="2096259" y="212113"/>
            <a:ext cx="8128000" cy="5418667"/>
            <a:chOff x="3902361" y="1518957"/>
            <a:chExt cx="8128000" cy="5418667"/>
          </a:xfrm>
        </p:grpSpPr>
        <p:graphicFrame>
          <p:nvGraphicFramePr>
            <p:cNvPr id="7" name="Gráfico 6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CaixaDeTexto 8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15" name="CaixaDeTexto 14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17" name="Seta para a direita 16"/>
          <p:cNvSpPr/>
          <p:nvPr/>
        </p:nvSpPr>
        <p:spPr>
          <a:xfrm>
            <a:off x="2475186" y="2364828"/>
            <a:ext cx="1340069" cy="725214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52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638827" y="1293386"/>
            <a:ext cx="10900030" cy="2001892"/>
          </a:xfrm>
        </p:spPr>
        <p:txBody>
          <a:bodyPr/>
          <a:lstStyle/>
          <a:p>
            <a:pPr marL="0" indent="0" algn="ctr" defTabSz="914400">
              <a:lnSpc>
                <a:spcPct val="90000"/>
              </a:lnSpc>
              <a:spcBef>
                <a:spcPts val="1000"/>
              </a:spcBef>
              <a:buNone/>
            </a:pPr>
            <a:endParaRPr lang="pt-BR" sz="5400" b="0" i="0" baseline="0" dirty="0">
              <a:solidFill>
                <a:srgbClr val="FFFF00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24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5</a:t>
            </a:r>
          </a:p>
        </p:txBody>
      </p:sp>
    </p:spTree>
    <p:extLst>
      <p:ext uri="{BB962C8B-B14F-4D97-AF65-F5344CB8AC3E}">
        <p14:creationId xmlns:p14="http://schemas.microsoft.com/office/powerpoint/2010/main" val="44021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514973" y="-260055"/>
            <a:ext cx="10848200" cy="3249548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        A imagem abaixo trata-se de :</a:t>
            </a:r>
          </a:p>
          <a:p>
            <a:pPr>
              <a:spcBef>
                <a:spcPts val="1000"/>
              </a:spcBef>
            </a:pP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4000" b="0" i="0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5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FE0D515A-881C-4241-8308-DFB885163BEB}"/>
              </a:ext>
            </a:extLst>
          </p:cNvPr>
          <p:cNvSpPr/>
          <p:nvPr/>
        </p:nvSpPr>
        <p:spPr>
          <a:xfrm>
            <a:off x="6468893" y="2436796"/>
            <a:ext cx="606426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pt-B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Futebol sentado;   </a:t>
            </a:r>
          </a:p>
          <a:p>
            <a:pPr marL="742950" indent="-742950">
              <a:buFont typeface="+mj-lt"/>
              <a:buAutoNum type="alphaUcPeriod"/>
            </a:pPr>
            <a:r>
              <a:rPr lang="pt-BR" sz="40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Goaball</a:t>
            </a:r>
            <a:r>
              <a:rPr lang="pt-B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sentado;</a:t>
            </a:r>
          </a:p>
          <a:p>
            <a:pPr marL="742950" indent="-742950">
              <a:buFont typeface="+mj-lt"/>
              <a:buAutoNum type="alphaUcPeriod"/>
            </a:pPr>
            <a:r>
              <a:rPr lang="pt-B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Voleibol sentado;</a:t>
            </a:r>
          </a:p>
          <a:p>
            <a:pPr marL="742950" indent="-742950">
              <a:buFont typeface="+mj-lt"/>
              <a:buAutoNum type="alphaUcPeriod"/>
            </a:pPr>
            <a:r>
              <a:rPr lang="pt-BR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Handebol sentado.</a:t>
            </a:r>
          </a:p>
        </p:txBody>
      </p:sp>
      <p:pic>
        <p:nvPicPr>
          <p:cNvPr id="91138" name="Picture 2" descr="Vôlei sentado — Rede do Esporte">
            <a:extLst>
              <a:ext uri="{FF2B5EF4-FFF2-40B4-BE49-F238E27FC236}">
                <a16:creationId xmlns:a16="http://schemas.microsoft.com/office/drawing/2014/main" id="{53C1D95A-D7D4-4CAD-A57D-7D7285BFD4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615" y="2543659"/>
            <a:ext cx="4083353" cy="22968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69922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25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5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618248" y="2472357"/>
            <a:ext cx="62667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C) </a:t>
            </a:r>
            <a:r>
              <a:rPr lang="pt-BR" sz="4000" b="1" dirty="0">
                <a:solidFill>
                  <a:srgbClr val="FFFF00"/>
                </a:solidFill>
                <a:latin typeface="Arial" panose="020B0604020202020204" pitchFamily="34" charset="0"/>
              </a:rPr>
              <a:t>Voleibol sentado.</a:t>
            </a:r>
            <a:r>
              <a:rPr lang="pt-BR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052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9600" dirty="0"/>
              <a:t>              FIM...</a:t>
            </a:r>
          </a:p>
        </p:txBody>
      </p:sp>
    </p:spTree>
    <p:extLst>
      <p:ext uri="{BB962C8B-B14F-4D97-AF65-F5344CB8AC3E}">
        <p14:creationId xmlns:p14="http://schemas.microsoft.com/office/powerpoint/2010/main" val="106422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1841679" y="1273876"/>
            <a:ext cx="9674046" cy="2001892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pt-BR" sz="4000" dirty="0">
                <a:solidFill>
                  <a:srgbClr val="FFFF00"/>
                </a:solidFill>
              </a:rPr>
              <a:t>      </a:t>
            </a:r>
            <a:endParaRPr lang="pt-BR" sz="9600" dirty="0">
              <a:solidFill>
                <a:srgbClr val="FFFF00"/>
              </a:solidFill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02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1</a:t>
            </a:r>
          </a:p>
        </p:txBody>
      </p:sp>
    </p:spTree>
    <p:extLst>
      <p:ext uri="{BB962C8B-B14F-4D97-AF65-F5344CB8AC3E}">
        <p14:creationId xmlns:p14="http://schemas.microsoft.com/office/powerpoint/2010/main" val="2906751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2128198" y="1286089"/>
            <a:ext cx="6490508" cy="2668044"/>
          </a:xfrm>
        </p:spPr>
        <p:txBody>
          <a:bodyPr/>
          <a:lstStyle/>
          <a:p>
            <a:pPr>
              <a:spcBef>
                <a:spcPts val="1000"/>
              </a:spcBef>
            </a:pPr>
            <a:r>
              <a:rPr lang="pt-BR" sz="7200" dirty="0">
                <a:solidFill>
                  <a:srgbClr val="FF0000"/>
                </a:solidFill>
              </a:rPr>
              <a:t> </a:t>
            </a:r>
          </a:p>
          <a:p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Qual desses esportes não é considerado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paralímpico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Goalball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; </a:t>
            </a:r>
          </a:p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Futebol de 5; </a:t>
            </a:r>
          </a:p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Bocha; </a:t>
            </a:r>
          </a:p>
          <a:p>
            <a:r>
              <a:rPr lang="pt-BR" sz="4000" b="1" dirty="0">
                <a:latin typeface="Arial" panose="020B0604020202020204" pitchFamily="34" charset="0"/>
                <a:cs typeface="Arial" panose="020B0604020202020204" pitchFamily="34" charset="0"/>
              </a:rPr>
              <a:t>D)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Huka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 dirty="0" err="1">
                <a:latin typeface="Arial" panose="020B0604020202020204" pitchFamily="34" charset="0"/>
                <a:cs typeface="Arial" panose="020B0604020202020204" pitchFamily="34" charset="0"/>
              </a:rPr>
              <a:t>huka</a:t>
            </a:r>
            <a:r>
              <a:rPr lang="pt-BR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000"/>
              </a:spcBef>
            </a:pPr>
            <a:endParaRPr lang="pt-BR" sz="6000" dirty="0">
              <a:solidFill>
                <a:srgbClr val="FF0000"/>
              </a:solidFill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1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92AFD88-092F-88C9-B9BD-2CF2F0DD7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9886" y="2498942"/>
            <a:ext cx="4386770" cy="292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2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>
          <a:xfrm>
            <a:off x="914681" y="2428054"/>
            <a:ext cx="10872592" cy="2001892"/>
          </a:xfrm>
        </p:spPr>
        <p:txBody>
          <a:bodyPr/>
          <a:lstStyle/>
          <a:p>
            <a:pPr algn="ctr">
              <a:spcBef>
                <a:spcPts val="1000"/>
              </a:spcBef>
            </a:pPr>
            <a:r>
              <a:rPr lang="pt-BR" sz="4000" b="1" dirty="0">
                <a:solidFill>
                  <a:srgbClr val="FFFF00"/>
                </a:solidFill>
              </a:rPr>
              <a:t>D) </a:t>
            </a:r>
            <a:r>
              <a:rPr lang="pt-BR" sz="4000" b="1" dirty="0" err="1">
                <a:solidFill>
                  <a:srgbClr val="FFFF00"/>
                </a:solidFill>
              </a:rPr>
              <a:t>Huka</a:t>
            </a:r>
            <a:r>
              <a:rPr lang="pt-BR" sz="4000" b="1" dirty="0">
                <a:solidFill>
                  <a:srgbClr val="FFFF00"/>
                </a:solidFill>
              </a:rPr>
              <a:t> </a:t>
            </a:r>
            <a:r>
              <a:rPr lang="pt-BR" sz="4000" b="1" dirty="0" err="1">
                <a:solidFill>
                  <a:srgbClr val="FFFF00"/>
                </a:solidFill>
              </a:rPr>
              <a:t>huka</a:t>
            </a:r>
            <a:r>
              <a:rPr lang="pt-BR" sz="4000" b="1" dirty="0">
                <a:solidFill>
                  <a:srgbClr val="FFFF00"/>
                </a:solidFill>
              </a:rPr>
              <a:t>.</a:t>
            </a:r>
          </a:p>
          <a:p>
            <a:pPr algn="ctr">
              <a:spcBef>
                <a:spcPts val="1000"/>
              </a:spcBef>
            </a:pPr>
            <a:endParaRPr lang="pt-BR" sz="4800" dirty="0">
              <a:solidFill>
                <a:srgbClr val="FFFF00"/>
              </a:solidFill>
            </a:endParaRPr>
          </a:p>
          <a:p>
            <a:pPr algn="ctr">
              <a:spcBef>
                <a:spcPts val="1000"/>
              </a:spcBef>
            </a:pPr>
            <a:endParaRPr lang="pt-BR" sz="4000" b="0" i="0" baseline="0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03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1</a:t>
            </a:r>
          </a:p>
        </p:txBody>
      </p:sp>
    </p:spTree>
    <p:extLst>
      <p:ext uri="{BB962C8B-B14F-4D97-AF65-F5344CB8AC3E}">
        <p14:creationId xmlns:p14="http://schemas.microsoft.com/office/powerpoint/2010/main" val="170061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ço Reservado para Texto 1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 algn="r" defTabSz="914400">
              <a:lnSpc>
                <a:spcPct val="90000"/>
              </a:lnSpc>
              <a:spcBef>
                <a:spcPts val="1000"/>
              </a:spcBef>
              <a:buNone/>
            </a:pPr>
            <a:r>
              <a:rPr lang="pt-BR" sz="6000" b="0" i="0" baseline="0" dirty="0">
                <a:solidFill>
                  <a:schemeClr val="tx1"/>
                </a:solidFill>
                <a:latin typeface="Calibri"/>
                <a:ea typeface="+mn-ea"/>
                <a:cs typeface="+mn-cs"/>
              </a:rPr>
              <a:t>04</a:t>
            </a: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6000" b="0" i="0" dirty="0">
                <a:solidFill>
                  <a:schemeClr val="tx1"/>
                </a:solidFill>
                <a:latin typeface="Calibri Light"/>
                <a:ea typeface="+mj-ea"/>
                <a:cs typeface="+mj-cs"/>
              </a:rPr>
              <a:t>Categoria 1</a:t>
            </a:r>
          </a:p>
        </p:txBody>
      </p:sp>
      <p:grpSp>
        <p:nvGrpSpPr>
          <p:cNvPr id="6" name="Grupo 32"/>
          <p:cNvGrpSpPr/>
          <p:nvPr/>
        </p:nvGrpSpPr>
        <p:grpSpPr>
          <a:xfrm>
            <a:off x="2096259" y="212113"/>
            <a:ext cx="8128000" cy="5418667"/>
            <a:chOff x="3902361" y="1518957"/>
            <a:chExt cx="8128000" cy="5418667"/>
          </a:xfrm>
        </p:grpSpPr>
        <p:graphicFrame>
          <p:nvGraphicFramePr>
            <p:cNvPr id="7" name="Gráfico 6"/>
            <p:cNvGraphicFramePr/>
            <p:nvPr>
              <p:extLst>
                <p:ext uri="{D42A27DB-BD31-4B8C-83A1-F6EECF244321}">
                  <p14:modId xmlns:p14="http://schemas.microsoft.com/office/powerpoint/2010/main" val="3501185441"/>
                </p:ext>
              </p:extLst>
            </p:nvPr>
          </p:nvGraphicFramePr>
          <p:xfrm>
            <a:off x="3902361" y="1518957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9" name="CaixaDeTexto 8"/>
            <p:cNvSpPr txBox="1"/>
            <p:nvPr/>
          </p:nvSpPr>
          <p:spPr>
            <a:xfrm>
              <a:off x="5617237" y="3244124"/>
              <a:ext cx="212924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2 pontos</a:t>
              </a:r>
            </a:p>
          </p:txBody>
        </p:sp>
        <p:sp>
          <p:nvSpPr>
            <p:cNvPr id="10" name="CaixaDeTexto 9"/>
            <p:cNvSpPr txBox="1"/>
            <p:nvPr/>
          </p:nvSpPr>
          <p:spPr>
            <a:xfrm rot="4829129">
              <a:off x="6692054" y="2584773"/>
              <a:ext cx="1838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Passou a vez</a:t>
              </a:r>
            </a:p>
          </p:txBody>
        </p:sp>
        <p:sp>
          <p:nvSpPr>
            <p:cNvPr id="11" name="CaixaDeTexto 10"/>
            <p:cNvSpPr txBox="1"/>
            <p:nvPr/>
          </p:nvSpPr>
          <p:spPr>
            <a:xfrm rot="20067006">
              <a:off x="5760159" y="445983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tudo</a:t>
              </a:r>
            </a:p>
            <a:p>
              <a:endParaRPr lang="pt-BR" sz="2400" b="1" dirty="0"/>
            </a:p>
          </p:txBody>
        </p:sp>
        <p:sp>
          <p:nvSpPr>
            <p:cNvPr id="12" name="CaixaDeTexto 11"/>
            <p:cNvSpPr txBox="1"/>
            <p:nvPr/>
          </p:nvSpPr>
          <p:spPr>
            <a:xfrm rot="17646601">
              <a:off x="6533448" y="4936291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4 pontos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 rot="14312854">
              <a:off x="7434997" y="4862836"/>
              <a:ext cx="215537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Perdeu 3 pontos</a:t>
              </a:r>
            </a:p>
          </p:txBody>
        </p:sp>
        <p:sp>
          <p:nvSpPr>
            <p:cNvPr id="14" name="CaixaDeTexto 13"/>
            <p:cNvSpPr txBox="1"/>
            <p:nvPr/>
          </p:nvSpPr>
          <p:spPr>
            <a:xfrm rot="9644062">
              <a:off x="8794329" y="3151792"/>
              <a:ext cx="16011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000" b="1" dirty="0"/>
                <a:t>Perdeu 1 ponto</a:t>
              </a:r>
            </a:p>
            <a:p>
              <a:endParaRPr lang="pt-BR" sz="2000" b="1" dirty="0"/>
            </a:p>
          </p:txBody>
        </p:sp>
        <p:sp>
          <p:nvSpPr>
            <p:cNvPr id="15" name="CaixaDeTexto 14"/>
            <p:cNvSpPr txBox="1"/>
            <p:nvPr/>
          </p:nvSpPr>
          <p:spPr>
            <a:xfrm rot="1484756">
              <a:off x="8739137" y="4481754"/>
              <a:ext cx="16588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5 pontos</a:t>
              </a:r>
            </a:p>
          </p:txBody>
        </p:sp>
        <p:sp>
          <p:nvSpPr>
            <p:cNvPr id="16" name="CaixaDeTexto 15"/>
            <p:cNvSpPr txBox="1"/>
            <p:nvPr/>
          </p:nvSpPr>
          <p:spPr>
            <a:xfrm rot="7744155">
              <a:off x="7684772" y="2122801"/>
              <a:ext cx="17933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b="1" dirty="0"/>
                <a:t>Ganhou 3 pontos</a:t>
              </a:r>
            </a:p>
            <a:p>
              <a:r>
                <a:rPr lang="pt-BR" sz="2400" b="1" dirty="0"/>
                <a:t> </a:t>
              </a:r>
            </a:p>
          </p:txBody>
        </p:sp>
      </p:grpSp>
      <p:sp>
        <p:nvSpPr>
          <p:cNvPr id="17" name="Seta para a direita 16"/>
          <p:cNvSpPr/>
          <p:nvPr/>
        </p:nvSpPr>
        <p:spPr>
          <a:xfrm>
            <a:off x="2490952" y="2349062"/>
            <a:ext cx="1340069" cy="725214"/>
          </a:xfrm>
          <a:prstGeom prst="rightArrow">
            <a:avLst/>
          </a:prstGeom>
          <a:solidFill>
            <a:schemeClr val="bg1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pt-B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ogo de tabuleiro colorido 16x9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60000"/>
            <a:lumOff val="40000"/>
          </a:schemeClr>
        </a:solidFill>
        <a:ln>
          <a:solidFill>
            <a:schemeClr val="bg2">
              <a:lumMod val="60000"/>
              <a:lumOff val="40000"/>
            </a:schemeClr>
          </a:solidFill>
        </a:ln>
      </a:spPr>
      <a:bodyPr rtlCol="0" anchor="ctr"/>
      <a:lstStyle>
        <a:defPPr algn="ctr">
          <a:lnSpc>
            <a:spcPct val="90000"/>
          </a:lnSpc>
          <a:defRPr sz="2400" dirty="0" smtClean="0">
            <a:solidFill>
              <a:schemeClr val="bg2">
                <a:lumMod val="50000"/>
              </a:schemeClr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ameBoardColorful_16x9_TP104001205" id="{C58ADE14-F96C-4027-B27E-14C214C8A7CA}" vid="{1BFBA0FA-41DC-4104-8821-9B9D52127BA2}"/>
    </a:ext>
  </a:extLst>
</a:theme>
</file>

<file path=ppt/theme/theme2.xml><?xml version="1.0" encoding="utf-8"?>
<a:theme xmlns:a="http://schemas.openxmlformats.org/drawingml/2006/main" name="Office Theme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Game Board Colorful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FFFFFF"/>
      </a:hlink>
      <a:folHlink>
        <a:srgbClr val="65656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ABB99E-FBC1-4847-B56C-4568690C9B5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Jogo de perguntas (categorias multicor, widescreen)</Template>
  <TotalTime>0</TotalTime>
  <Words>1074</Words>
  <Application>Microsoft Office PowerPoint</Application>
  <PresentationFormat>Widescreen</PresentationFormat>
  <Paragraphs>350</Paragraphs>
  <Slides>57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Corbel</vt:lpstr>
      <vt:lpstr>inherit</vt:lpstr>
      <vt:lpstr>Jogo de tabuleiro colorido 16x9</vt:lpstr>
      <vt:lpstr>Apresentação do PowerPoint</vt:lpstr>
      <vt:lpstr>As perguntas da Categoria 1 vêm a seguir</vt:lpstr>
      <vt:lpstr>Categoria 1</vt:lpstr>
      <vt:lpstr>Categoria 1</vt:lpstr>
      <vt:lpstr>Categoria 1</vt:lpstr>
      <vt:lpstr>Categoria 1</vt:lpstr>
      <vt:lpstr>Categoria 1</vt:lpstr>
      <vt:lpstr>Categoria 1</vt:lpstr>
      <vt:lpstr>Categoria 1</vt:lpstr>
      <vt:lpstr>Categoria 1</vt:lpstr>
      <vt:lpstr>Categoria 1</vt:lpstr>
      <vt:lpstr>Categoria 1</vt:lpstr>
      <vt:lpstr>As perguntas da Categoria 2 vêm a seguir</vt:lpstr>
      <vt:lpstr>Categoria 2</vt:lpstr>
      <vt:lpstr>Categoria 2</vt:lpstr>
      <vt:lpstr>Categoria 2</vt:lpstr>
      <vt:lpstr>Categoria 2</vt:lpstr>
      <vt:lpstr>Categoria 2</vt:lpstr>
      <vt:lpstr>Categoria 2</vt:lpstr>
      <vt:lpstr>Categoria 2</vt:lpstr>
      <vt:lpstr>Categoria 2</vt:lpstr>
      <vt:lpstr>Categoria 2</vt:lpstr>
      <vt:lpstr>Categoria 2</vt:lpstr>
      <vt:lpstr>As perguntas da Categoria 3 vêm a seguir</vt:lpstr>
      <vt:lpstr>Categoria 3</vt:lpstr>
      <vt:lpstr>Categoria 3</vt:lpstr>
      <vt:lpstr>Categoria 3</vt:lpstr>
      <vt:lpstr>Categoria 3</vt:lpstr>
      <vt:lpstr>Categoria 3</vt:lpstr>
      <vt:lpstr>Categoria 3</vt:lpstr>
      <vt:lpstr>Categoria 3</vt:lpstr>
      <vt:lpstr>Categoria 3</vt:lpstr>
      <vt:lpstr>Categoria 3</vt:lpstr>
      <vt:lpstr>Categoria 3</vt:lpstr>
      <vt:lpstr>As perguntas da Categoria 4 vêm a seguir</vt:lpstr>
      <vt:lpstr>Categoria 4</vt:lpstr>
      <vt:lpstr>Categoria 4</vt:lpstr>
      <vt:lpstr>Categoria 4</vt:lpstr>
      <vt:lpstr>Categoria 4</vt:lpstr>
      <vt:lpstr>Categoria 4</vt:lpstr>
      <vt:lpstr>Categoria 4</vt:lpstr>
      <vt:lpstr>Categoria 4</vt:lpstr>
      <vt:lpstr>Categoria 4</vt:lpstr>
      <vt:lpstr>Categoria 4</vt:lpstr>
      <vt:lpstr>Categoria 4</vt:lpstr>
      <vt:lpstr>As perguntas da Categoria 5 vêm a seguir</vt:lpstr>
      <vt:lpstr>Categoria 5</vt:lpstr>
      <vt:lpstr>Categoria 5</vt:lpstr>
      <vt:lpstr>Categoria 5</vt:lpstr>
      <vt:lpstr>Categoria 5</vt:lpstr>
      <vt:lpstr>Categoria 5</vt:lpstr>
      <vt:lpstr>Categoria 5</vt:lpstr>
      <vt:lpstr>Categoria 5</vt:lpstr>
      <vt:lpstr>Categoria 5</vt:lpstr>
      <vt:lpstr>Categoria 5</vt:lpstr>
      <vt:lpstr>Categoria 5</vt:lpstr>
      <vt:lpstr>              FIM...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2017-09-03T17:35:45Z</dcterms:created>
  <dcterms:modified xsi:type="dcterms:W3CDTF">2024-07-30T23:58:32Z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TC040012069991</vt:lpwstr>
  </property>
</Properties>
</file>