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sldIdLst>
    <p:sldId id="284" r:id="rId2"/>
    <p:sldId id="343" r:id="rId3"/>
    <p:sldId id="293" r:id="rId4"/>
    <p:sldId id="294" r:id="rId5"/>
    <p:sldId id="298" r:id="rId6"/>
    <p:sldId id="310" r:id="rId7"/>
    <p:sldId id="299" r:id="rId8"/>
    <p:sldId id="290" r:id="rId9"/>
    <p:sldId id="291" r:id="rId10"/>
    <p:sldId id="300" r:id="rId11"/>
    <p:sldId id="301" r:id="rId12"/>
    <p:sldId id="302" r:id="rId13"/>
    <p:sldId id="303" r:id="rId14"/>
    <p:sldId id="307" r:id="rId15"/>
    <p:sldId id="308" r:id="rId16"/>
    <p:sldId id="304" r:id="rId17"/>
    <p:sldId id="318" r:id="rId18"/>
    <p:sldId id="319" r:id="rId19"/>
    <p:sldId id="305" r:id="rId20"/>
    <p:sldId id="320" r:id="rId21"/>
    <p:sldId id="306" r:id="rId22"/>
    <p:sldId id="321" r:id="rId23"/>
    <p:sldId id="322" r:id="rId24"/>
    <p:sldId id="323" r:id="rId25"/>
    <p:sldId id="324" r:id="rId26"/>
    <p:sldId id="309" r:id="rId27"/>
    <p:sldId id="311" r:id="rId28"/>
    <p:sldId id="326" r:id="rId29"/>
    <p:sldId id="333" r:id="rId30"/>
    <p:sldId id="317" r:id="rId31"/>
    <p:sldId id="334" r:id="rId32"/>
    <p:sldId id="325" r:id="rId33"/>
    <p:sldId id="335" r:id="rId34"/>
    <p:sldId id="327" r:id="rId35"/>
    <p:sldId id="329" r:id="rId36"/>
    <p:sldId id="337" r:id="rId37"/>
    <p:sldId id="336" r:id="rId38"/>
    <p:sldId id="330" r:id="rId39"/>
    <p:sldId id="331" r:id="rId40"/>
    <p:sldId id="332" r:id="rId41"/>
    <p:sldId id="316" r:id="rId42"/>
    <p:sldId id="338" r:id="rId43"/>
    <p:sldId id="313" r:id="rId44"/>
    <p:sldId id="314" r:id="rId45"/>
    <p:sldId id="312" r:id="rId46"/>
    <p:sldId id="342" r:id="rId47"/>
    <p:sldId id="339" r:id="rId48"/>
    <p:sldId id="340" r:id="rId49"/>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5A919-6745-4378-8747-E267427542E5}" type="datetimeFigureOut">
              <a:rPr lang="pt-BR" smtClean="0"/>
              <a:pPr/>
              <a:t>18/06/2020</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97105A-C2DB-4CB2-8AC3-50D75F7BACB2}" type="slidenum">
              <a:rPr lang="pt-BR" smtClean="0"/>
              <a:pPr/>
              <a:t>‹nº›</a:t>
            </a:fld>
            <a:endParaRPr lang="pt-BR"/>
          </a:p>
        </p:txBody>
      </p:sp>
    </p:spTree>
    <p:extLst>
      <p:ext uri="{BB962C8B-B14F-4D97-AF65-F5344CB8AC3E}">
        <p14:creationId xmlns:p14="http://schemas.microsoft.com/office/powerpoint/2010/main" val="441404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697105A-C2DB-4CB2-8AC3-50D75F7BACB2}" type="slidenum">
              <a:rPr lang="pt-BR" smtClean="0"/>
              <a:pPr/>
              <a:t>37</a:t>
            </a:fld>
            <a:endParaRPr lang="pt-BR"/>
          </a:p>
        </p:txBody>
      </p:sp>
    </p:spTree>
    <p:extLst>
      <p:ext uri="{BB962C8B-B14F-4D97-AF65-F5344CB8AC3E}">
        <p14:creationId xmlns:p14="http://schemas.microsoft.com/office/powerpoint/2010/main" val="1469796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697105A-C2DB-4CB2-8AC3-50D75F7BACB2}" type="slidenum">
              <a:rPr lang="pt-BR" smtClean="0"/>
              <a:pPr/>
              <a:t>38</a:t>
            </a:fld>
            <a:endParaRPr lang="pt-BR"/>
          </a:p>
        </p:txBody>
      </p:sp>
    </p:spTree>
    <p:extLst>
      <p:ext uri="{BB962C8B-B14F-4D97-AF65-F5344CB8AC3E}">
        <p14:creationId xmlns:p14="http://schemas.microsoft.com/office/powerpoint/2010/main" val="196191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697105A-C2DB-4CB2-8AC3-50D75F7BACB2}" type="slidenum">
              <a:rPr lang="pt-BR" smtClean="0"/>
              <a:pPr/>
              <a:t>43</a:t>
            </a:fld>
            <a:endParaRPr lang="pt-BR"/>
          </a:p>
        </p:txBody>
      </p:sp>
    </p:spTree>
    <p:extLst>
      <p:ext uri="{BB962C8B-B14F-4D97-AF65-F5344CB8AC3E}">
        <p14:creationId xmlns:p14="http://schemas.microsoft.com/office/powerpoint/2010/main" val="3006779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7AD07DB-2E2F-423D-8C3B-F5DFC9221D84}" type="datetime1">
              <a:rPr lang="pt-BR" smtClean="0"/>
              <a:t>18/06/2020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C74AB8-B8A7-4963-9762-442A3B5634FC}"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2CE9F3A-03DA-4C72-BE5C-A97ADADA1A8F}" type="datetime1">
              <a:rPr lang="pt-BR" smtClean="0"/>
              <a:t>18/06/2020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C74AB8-B8A7-4963-9762-442A3B5634FC}"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CC4AE1-2BE0-4310-9BE2-39986888F452}" type="datetime1">
              <a:rPr lang="pt-BR" smtClean="0"/>
              <a:t>18/06/2020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C74AB8-B8A7-4963-9762-442A3B5634FC}"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B44AF8E-22D4-4D3C-A4A1-63BDD2D43F7B}" type="datetime1">
              <a:rPr lang="pt-BR" smtClean="0"/>
              <a:t>18/06/2020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C74AB8-B8A7-4963-9762-442A3B5634FC}"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AB008E48-A8EB-4815-AC0A-B32E650D4B7E}" type="datetime1">
              <a:rPr lang="pt-BR" smtClean="0"/>
              <a:t>18/06/2020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C74AB8-B8A7-4963-9762-442A3B5634FC}"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F62C0E31-DB8C-4000-9FEE-C4321A258416}" type="datetime1">
              <a:rPr lang="pt-BR" smtClean="0"/>
              <a:t>18/06/2020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3C74AB8-B8A7-4963-9762-442A3B5634FC}"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14FAA4E-809B-484D-94B3-CCEA8BD4204D}" type="datetime1">
              <a:rPr lang="pt-BR" smtClean="0"/>
              <a:t>18/06/2020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3C74AB8-B8A7-4963-9762-442A3B5634FC}"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8C0EAF1D-D087-42BA-A87B-3245FE10B234}" type="datetime1">
              <a:rPr lang="pt-BR" smtClean="0"/>
              <a:t>18/06/2020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3C74AB8-B8A7-4963-9762-442A3B5634FC}"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6FD246F-BF8D-423B-9690-3D722011AA0B}" type="datetime1">
              <a:rPr lang="pt-BR" smtClean="0"/>
              <a:t>18/06/2020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3C74AB8-B8A7-4963-9762-442A3B5634FC}"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9DEC8A36-9549-4271-97AE-3A4F0BF03984}" type="datetime1">
              <a:rPr lang="pt-BR" smtClean="0"/>
              <a:t>18/06/2020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3C74AB8-B8A7-4963-9762-442A3B5634FC}"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57C55214-37F2-4693-AA2E-DCD1D2ADD0AD}" type="datetime1">
              <a:rPr lang="pt-BR" smtClean="0"/>
              <a:t>18/06/2020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3C74AB8-B8A7-4963-9762-442A3B5634FC}"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D0B60-1DA2-4683-88A9-1892A855ED06}" type="datetime1">
              <a:rPr lang="pt-BR" smtClean="0"/>
              <a:t>18/06/2020</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74AB8-B8A7-4963-9762-442A3B5634FC}"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8" Type="http://schemas.openxmlformats.org/officeDocument/2006/relationships/hyperlink" Target="https://youtu.be/2tMweEglMP4" TargetMode="External"/><Relationship Id="rId3" Type="http://schemas.openxmlformats.org/officeDocument/2006/relationships/hyperlink" Target="https://www.youtube.com/watch?v=Rr-NVhPJRJg" TargetMode="External"/><Relationship Id="rId7" Type="http://schemas.openxmlformats.org/officeDocument/2006/relationships/hyperlink" Target="https://www.youtube.com/watch?v=ctpzE88kZnA" TargetMode="External"/><Relationship Id="rId12" Type="http://schemas.openxmlformats.org/officeDocument/2006/relationships/hyperlink" Target="https://www.youtube.com/user/figchannel/videos" TargetMode="External"/><Relationship Id="rId2" Type="http://schemas.openxmlformats.org/officeDocument/2006/relationships/hyperlink" Target="https://www.youtube.com/watch?v=UqpDN3dlCW0" TargetMode="External"/><Relationship Id="rId1" Type="http://schemas.openxmlformats.org/officeDocument/2006/relationships/slideLayout" Target="../slideLayouts/slideLayout7.xml"/><Relationship Id="rId6" Type="http://schemas.openxmlformats.org/officeDocument/2006/relationships/hyperlink" Target="https://www.youtube.com/watch?v=Yb7dywvItZM" TargetMode="External"/><Relationship Id="rId11" Type="http://schemas.openxmlformats.org/officeDocument/2006/relationships/hyperlink" Target="https://www.youtube.com/watch?v=VEN-r9w9G0I" TargetMode="External"/><Relationship Id="rId5" Type="http://schemas.openxmlformats.org/officeDocument/2006/relationships/hyperlink" Target="https://www.youtube.com/watch?v=u7-IC1Wb0ZU" TargetMode="External"/><Relationship Id="rId10" Type="http://schemas.openxmlformats.org/officeDocument/2006/relationships/hyperlink" Target="https://www.youtube.com/watch?v=_DFbORUJJbI" TargetMode="External"/><Relationship Id="rId4" Type="http://schemas.openxmlformats.org/officeDocument/2006/relationships/hyperlink" Target="https://www.youtube.com/watch?v=ilUTe1xaJZw" TargetMode="External"/><Relationship Id="rId9" Type="http://schemas.openxmlformats.org/officeDocument/2006/relationships/hyperlink" Target="https://www.youtube.com/watch?v=dLZi7s1mJYc"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2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ijru.sport/" TargetMode="Externa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s://wheelgymnastics.sport/" TargetMode="External"/><Relationship Id="rId1" Type="http://schemas.openxmlformats.org/officeDocument/2006/relationships/slideLayout" Target="../slideLayouts/slideLayout7.xml"/><Relationship Id="rId5" Type="http://schemas.openxmlformats.org/officeDocument/2006/relationships/image" Target="../media/image74.jpg"/><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3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g"/></Relationships>
</file>

<file path=ppt/slides/_rels/slide38.xml.rels><?xml version="1.0" encoding="UTF-8" standalone="yes"?>
<Relationships xmlns="http://schemas.openxmlformats.org/package/2006/relationships"><Relationship Id="rId3" Type="http://schemas.openxmlformats.org/officeDocument/2006/relationships/hyperlink" Target="https://www.eutonia.org.br/"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g"/><Relationship Id="rId4" Type="http://schemas.openxmlformats.org/officeDocument/2006/relationships/image" Target="../media/image84.jpg"/></Relationships>
</file>

<file path=ppt/slides/_rels/slide3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XY_CqZEWkN4" TargetMode="External"/><Relationship Id="rId3" Type="http://schemas.openxmlformats.org/officeDocument/2006/relationships/hyperlink" Target="https://youtu.be/VoOw5KgWOUs" TargetMode="External"/><Relationship Id="rId7" Type="http://schemas.openxmlformats.org/officeDocument/2006/relationships/hyperlink" Target="https://www.youtube.com/watch?v=cVUb3qEXWqo" TargetMode="External"/><Relationship Id="rId2" Type="http://schemas.openxmlformats.org/officeDocument/2006/relationships/hyperlink" Target="https://youtu.be/7Uhe5zZYz6o" TargetMode="External"/><Relationship Id="rId1" Type="http://schemas.openxmlformats.org/officeDocument/2006/relationships/slideLayout" Target="../slideLayouts/slideLayout7.xml"/><Relationship Id="rId6" Type="http://schemas.openxmlformats.org/officeDocument/2006/relationships/hyperlink" Target="https://www.youtube.com/watch?v=ZtNNwqcF_0g" TargetMode="External"/><Relationship Id="rId11" Type="http://schemas.openxmlformats.org/officeDocument/2006/relationships/hyperlink" Target="https://www.youtube.com/watch?v=IXoCmLQyjn8" TargetMode="External"/><Relationship Id="rId5" Type="http://schemas.openxmlformats.org/officeDocument/2006/relationships/hyperlink" Target="https://www.youtube.com/watch?v=_DkqJvmSMSY" TargetMode="External"/><Relationship Id="rId10" Type="http://schemas.openxmlformats.org/officeDocument/2006/relationships/hyperlink" Target="https://www.youtube.com/watch?v=v0EAjwZaWPg" TargetMode="External"/><Relationship Id="rId4" Type="http://schemas.openxmlformats.org/officeDocument/2006/relationships/hyperlink" Target="https://www.youtube.com/watch?v=LhfEJXA2OPM" TargetMode="External"/><Relationship Id="rId9" Type="http://schemas.openxmlformats.org/officeDocument/2006/relationships/hyperlink" Target="https://www.youtube.com/watch?v=zzW3wLtKKxc"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ghayIXBM3V4" TargetMode="External"/><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4.jpg"/><Relationship Id="rId4" Type="http://schemas.openxmlformats.org/officeDocument/2006/relationships/image" Target="../media/image93.jp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bFvcjv0Mmqw" TargetMode="External"/><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educacaofisicasemvergonha.wordpress.com/" TargetMode="External"/><Relationship Id="rId2" Type="http://schemas.openxmlformats.org/officeDocument/2006/relationships/hyperlink" Target="mailto:and.cyrino@gmail.com" TargetMode="Externa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187624" y="1844824"/>
            <a:ext cx="7128792" cy="707886"/>
          </a:xfrm>
          <a:prstGeom prst="rect">
            <a:avLst/>
          </a:prstGeom>
          <a:solidFill>
            <a:schemeClr val="bg1">
              <a:lumMod val="75000"/>
            </a:schemeClr>
          </a:solidFill>
        </p:spPr>
        <p:txBody>
          <a:bodyPr wrap="square" rtlCol="0">
            <a:spAutoFit/>
          </a:bodyPr>
          <a:lstStyle/>
          <a:p>
            <a:pPr algn="ctr"/>
            <a:r>
              <a:rPr lang="pt-BR" sz="4000" b="1" dirty="0">
                <a:latin typeface="Cambria" pitchFamily="18" charset="0"/>
              </a:rPr>
              <a:t>Ginástica: modalidades</a:t>
            </a:r>
          </a:p>
        </p:txBody>
      </p:sp>
      <p:sp>
        <p:nvSpPr>
          <p:cNvPr id="10" name="CaixaDeTexto 9"/>
          <p:cNvSpPr txBox="1"/>
          <p:nvPr/>
        </p:nvSpPr>
        <p:spPr>
          <a:xfrm>
            <a:off x="3904957" y="6207695"/>
            <a:ext cx="3495649" cy="461665"/>
          </a:xfrm>
          <a:prstGeom prst="rect">
            <a:avLst/>
          </a:prstGeom>
          <a:noFill/>
        </p:spPr>
        <p:txBody>
          <a:bodyPr wrap="square" rtlCol="0">
            <a:spAutoFit/>
          </a:bodyPr>
          <a:lstStyle/>
          <a:p>
            <a:pPr algn="ctr"/>
            <a:r>
              <a:rPr lang="pt-BR" sz="2400" b="1" dirty="0">
                <a:latin typeface="Cambria" pitchFamily="18" charset="0"/>
              </a:rPr>
              <a:t>Prof. Andre Cyrino</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296" y="4225658"/>
            <a:ext cx="1623812" cy="2443702"/>
          </a:xfrm>
          <a:prstGeom prst="rect">
            <a:avLst/>
          </a:prstGeom>
        </p:spPr>
      </p:pic>
      <p:sp>
        <p:nvSpPr>
          <p:cNvPr id="7" name="Espaço Reservado para Número de Slide 6"/>
          <p:cNvSpPr>
            <a:spLocks noGrp="1"/>
          </p:cNvSpPr>
          <p:nvPr>
            <p:ph type="sldNum" sz="quarter" idx="12"/>
          </p:nvPr>
        </p:nvSpPr>
        <p:spPr/>
        <p:txBody>
          <a:bodyPr/>
          <a:lstStyle/>
          <a:p>
            <a:fld id="{13C74AB8-B8A7-4963-9762-442A3B5634FC}" type="slidenum">
              <a:rPr lang="pt-BR" smtClean="0"/>
              <a:pPr/>
              <a:t>1</a:t>
            </a:fld>
            <a:endParaRPr lang="pt-BR"/>
          </a:p>
        </p:txBody>
      </p:sp>
    </p:spTree>
    <p:extLst>
      <p:ext uri="{BB962C8B-B14F-4D97-AF65-F5344CB8AC3E}">
        <p14:creationId xmlns:p14="http://schemas.microsoft.com/office/powerpoint/2010/main" val="3115307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10</a:t>
            </a:fld>
            <a:endParaRPr lang="pt-BR"/>
          </a:p>
        </p:txBody>
      </p:sp>
      <p:sp>
        <p:nvSpPr>
          <p:cNvPr id="3" name="CaixaDeTexto 2"/>
          <p:cNvSpPr txBox="1"/>
          <p:nvPr/>
        </p:nvSpPr>
        <p:spPr>
          <a:xfrm>
            <a:off x="392877" y="405750"/>
            <a:ext cx="6051331" cy="646986"/>
          </a:xfrm>
          <a:prstGeom prst="roundRect">
            <a:avLst/>
          </a:prstGeom>
          <a:solidFill>
            <a:schemeClr val="bg1">
              <a:lumMod val="85000"/>
            </a:schemeClr>
          </a:solidFill>
        </p:spPr>
        <p:txBody>
          <a:bodyPr wrap="square" rtlCol="0">
            <a:spAutoFit/>
          </a:bodyPr>
          <a:lstStyle/>
          <a:p>
            <a:pPr algn="ctr"/>
            <a:r>
              <a:rPr lang="pt-BR" sz="3200" b="1" dirty="0">
                <a:latin typeface="Cambria" pitchFamily="18" charset="0"/>
              </a:rPr>
              <a:t>Ginástica Rítmica Feminina</a:t>
            </a:r>
          </a:p>
        </p:txBody>
      </p:sp>
      <p:sp>
        <p:nvSpPr>
          <p:cNvPr id="4" name="CaixaDeTexto 3"/>
          <p:cNvSpPr txBox="1"/>
          <p:nvPr/>
        </p:nvSpPr>
        <p:spPr>
          <a:xfrm>
            <a:off x="179512" y="1268760"/>
            <a:ext cx="8784976" cy="2397621"/>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A Ginástica Rítmica, diferente da Artística, acontece manuseando/manipulando aparelhos, e não em cima deles. Uma outra marca dessa modalidade é a apresentação envolver também uma relação com a dança, haja vista que a performance é feita com acompanhamento musical (tal qual o aparelho solo na Ginástica Artística). Do ponto de vista físico, é bastante evidente que a Ginástica Rítmica exige das ginastas muita flexibilidade na execução dos movimentos. A modalidade pode ser disputada de forma individual ou por equipes. Por fim, ela faz parte também dos Jogos Olímpicos e o Brasil teve seus melhores resultados em Jogos Pan-americanos.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160" y="3934784"/>
            <a:ext cx="2592288" cy="1726464"/>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478" y="4628546"/>
            <a:ext cx="2868352" cy="1910366"/>
          </a:xfrm>
          <a:prstGeom prst="rect">
            <a:avLst/>
          </a:prstGeom>
        </p:spPr>
      </p:pic>
      <p:pic>
        <p:nvPicPr>
          <p:cNvPr id="7" name="Imagem 6"/>
          <p:cNvPicPr>
            <a:picLocks noChangeAspect="1"/>
          </p:cNvPicPr>
          <p:nvPr/>
        </p:nvPicPr>
        <p:blipFill rotWithShape="1">
          <a:blip r:embed="rId4" cstate="print">
            <a:extLst>
              <a:ext uri="{28A0092B-C50C-407E-A947-70E740481C1C}">
                <a14:useLocalDpi xmlns:a14="http://schemas.microsoft.com/office/drawing/2010/main" val="0"/>
              </a:ext>
            </a:extLst>
          </a:blip>
          <a:srcRect l="11897" r="10243"/>
          <a:stretch/>
        </p:blipFill>
        <p:spPr>
          <a:xfrm>
            <a:off x="392877" y="3891664"/>
            <a:ext cx="2448272" cy="1769584"/>
          </a:xfrm>
          <a:prstGeom prst="rect">
            <a:avLst/>
          </a:prstGeom>
        </p:spPr>
      </p:pic>
    </p:spTree>
    <p:extLst>
      <p:ext uri="{BB962C8B-B14F-4D97-AF65-F5344CB8AC3E}">
        <p14:creationId xmlns:p14="http://schemas.microsoft.com/office/powerpoint/2010/main" val="513411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11</a:t>
            </a:fld>
            <a:endParaRPr lang="pt-BR"/>
          </a:p>
        </p:txBody>
      </p:sp>
      <p:pic>
        <p:nvPicPr>
          <p:cNvPr id="5" name="Imagem 4"/>
          <p:cNvPicPr>
            <a:picLocks noChangeAspect="1"/>
          </p:cNvPicPr>
          <p:nvPr/>
        </p:nvPicPr>
        <p:blipFill rotWithShape="1">
          <a:blip r:embed="rId2">
            <a:extLst>
              <a:ext uri="{28A0092B-C50C-407E-A947-70E740481C1C}">
                <a14:useLocalDpi xmlns:a14="http://schemas.microsoft.com/office/drawing/2010/main" val="0"/>
              </a:ext>
            </a:extLst>
          </a:blip>
          <a:srcRect t="13784"/>
          <a:stretch/>
        </p:blipFill>
        <p:spPr>
          <a:xfrm>
            <a:off x="0" y="1268760"/>
            <a:ext cx="9144000" cy="4503787"/>
          </a:xfrm>
          <a:prstGeom prst="rect">
            <a:avLst/>
          </a:prstGeom>
        </p:spPr>
      </p:pic>
      <p:sp>
        <p:nvSpPr>
          <p:cNvPr id="6" name="CaixaDeTexto 5"/>
          <p:cNvSpPr txBox="1"/>
          <p:nvPr/>
        </p:nvSpPr>
        <p:spPr>
          <a:xfrm>
            <a:off x="392877" y="405750"/>
            <a:ext cx="6051331" cy="510778"/>
          </a:xfrm>
          <a:prstGeom prst="roundRect">
            <a:avLst/>
          </a:prstGeom>
          <a:solidFill>
            <a:schemeClr val="bg1">
              <a:lumMod val="85000"/>
            </a:schemeClr>
          </a:solidFill>
        </p:spPr>
        <p:txBody>
          <a:bodyPr wrap="square" rtlCol="0">
            <a:spAutoFit/>
          </a:bodyPr>
          <a:lstStyle/>
          <a:p>
            <a:pPr algn="ctr"/>
            <a:r>
              <a:rPr lang="pt-BR" sz="2400" b="1" dirty="0">
                <a:latin typeface="Cambria" pitchFamily="18" charset="0"/>
              </a:rPr>
              <a:t>Aparelhos da Ginástica Rítmica Feminina</a:t>
            </a:r>
          </a:p>
        </p:txBody>
      </p:sp>
    </p:spTree>
    <p:extLst>
      <p:ext uri="{BB962C8B-B14F-4D97-AF65-F5344CB8AC3E}">
        <p14:creationId xmlns:p14="http://schemas.microsoft.com/office/powerpoint/2010/main" val="1075071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12</a:t>
            </a:fld>
            <a:endParaRPr lang="pt-BR"/>
          </a:p>
        </p:txBody>
      </p:sp>
      <p:sp>
        <p:nvSpPr>
          <p:cNvPr id="3" name="CaixaDeTexto 2"/>
          <p:cNvSpPr txBox="1"/>
          <p:nvPr/>
        </p:nvSpPr>
        <p:spPr>
          <a:xfrm>
            <a:off x="467544" y="476672"/>
            <a:ext cx="4176464" cy="4699337"/>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Dentro da FIG, a Ginástica Rítmica só existe para o gênero feminino. Isso não quer dizer, obviamente, que ela seja direcionada única e exclusivamente para as mulheres. Esse pensamento preconceituoso tem base na característica da modalidade de exigir extrema graciosidade na execução dos movimentos, o que seria incompatível com a “masculinidade” dos homens. Essa ideia é bastante combatida atualmente e, mesmo a FIG não organizando competições oficiais para homens, incentiva-se todas as pessoas, independente do gênero, a participarem.</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2792" y="1640019"/>
            <a:ext cx="3494008" cy="3744416"/>
          </a:xfrm>
          <a:prstGeom prst="rect">
            <a:avLst/>
          </a:prstGeom>
        </p:spPr>
      </p:pic>
    </p:spTree>
    <p:extLst>
      <p:ext uri="{BB962C8B-B14F-4D97-AF65-F5344CB8AC3E}">
        <p14:creationId xmlns:p14="http://schemas.microsoft.com/office/powerpoint/2010/main" val="2128550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13</a:t>
            </a:fld>
            <a:endParaRPr lang="pt-BR"/>
          </a:p>
        </p:txBody>
      </p:sp>
      <p:sp>
        <p:nvSpPr>
          <p:cNvPr id="3" name="CaixaDeTexto 2"/>
          <p:cNvSpPr txBox="1"/>
          <p:nvPr/>
        </p:nvSpPr>
        <p:spPr>
          <a:xfrm>
            <a:off x="392877" y="405750"/>
            <a:ext cx="6051331" cy="646986"/>
          </a:xfrm>
          <a:prstGeom prst="roundRect">
            <a:avLst/>
          </a:prstGeom>
          <a:solidFill>
            <a:schemeClr val="bg1">
              <a:lumMod val="85000"/>
            </a:schemeClr>
          </a:solidFill>
        </p:spPr>
        <p:txBody>
          <a:bodyPr wrap="square" rtlCol="0">
            <a:spAutoFit/>
          </a:bodyPr>
          <a:lstStyle/>
          <a:p>
            <a:pPr algn="ctr"/>
            <a:r>
              <a:rPr lang="pt-BR" sz="3200" b="1" dirty="0">
                <a:latin typeface="Cambria" pitchFamily="18" charset="0"/>
              </a:rPr>
              <a:t>Ginástica de Trampolim</a:t>
            </a:r>
          </a:p>
        </p:txBody>
      </p:sp>
      <p:pic>
        <p:nvPicPr>
          <p:cNvPr id="4" name="Imagem 3"/>
          <p:cNvPicPr>
            <a:picLocks noChangeAspect="1"/>
          </p:cNvPicPr>
          <p:nvPr/>
        </p:nvPicPr>
        <p:blipFill rotWithShape="1">
          <a:blip r:embed="rId2" cstate="print">
            <a:extLst>
              <a:ext uri="{28A0092B-C50C-407E-A947-70E740481C1C}">
                <a14:useLocalDpi xmlns:a14="http://schemas.microsoft.com/office/drawing/2010/main" val="0"/>
              </a:ext>
            </a:extLst>
          </a:blip>
          <a:srcRect l="12500" r="7500"/>
          <a:stretch/>
        </p:blipFill>
        <p:spPr>
          <a:xfrm>
            <a:off x="166260" y="3804606"/>
            <a:ext cx="2193912" cy="1542594"/>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111" y="4168666"/>
            <a:ext cx="4102190" cy="2463718"/>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3804606"/>
            <a:ext cx="2133600" cy="1568610"/>
          </a:xfrm>
          <a:prstGeom prst="rect">
            <a:avLst/>
          </a:prstGeom>
        </p:spPr>
      </p:pic>
      <p:sp>
        <p:nvSpPr>
          <p:cNvPr id="7" name="CaixaDeTexto 6"/>
          <p:cNvSpPr txBox="1"/>
          <p:nvPr/>
        </p:nvSpPr>
        <p:spPr>
          <a:xfrm>
            <a:off x="179512" y="1268760"/>
            <a:ext cx="8784976" cy="1822192"/>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A Ginástica de Trampolim, como diz o nome, se especializa na utilização de estruturas elásticas que projetam o corpo possibilitando saltos mais altos e com maior tempo de </a:t>
            </a:r>
            <a:r>
              <a:rPr lang="pt-BR" dirty="0" err="1">
                <a:latin typeface="Cambria" pitchFamily="18" charset="0"/>
              </a:rPr>
              <a:t>vôo</a:t>
            </a:r>
            <a:r>
              <a:rPr lang="pt-BR" dirty="0">
                <a:latin typeface="Cambria" pitchFamily="18" charset="0"/>
              </a:rPr>
              <a:t> (a mais conhecida popularmente é a cama elástica). Pode ser disputada em três aparelhos distintos: o trampolim (individual ou em dupla sincronizado), o duplo </a:t>
            </a:r>
            <a:r>
              <a:rPr lang="pt-BR" dirty="0" err="1">
                <a:latin typeface="Cambria" pitchFamily="18" charset="0"/>
              </a:rPr>
              <a:t>mini-trampolim</a:t>
            </a:r>
            <a:r>
              <a:rPr lang="pt-BR" dirty="0">
                <a:latin typeface="Cambria" pitchFamily="18" charset="0"/>
              </a:rPr>
              <a:t> e o </a:t>
            </a:r>
            <a:r>
              <a:rPr lang="pt-BR" dirty="0" err="1">
                <a:latin typeface="Cambria" pitchFamily="18" charset="0"/>
              </a:rPr>
              <a:t>tumbling</a:t>
            </a:r>
            <a:r>
              <a:rPr lang="pt-BR" dirty="0">
                <a:latin typeface="Cambria" pitchFamily="18" charset="0"/>
              </a:rPr>
              <a:t>. Sua participação nas Olimpíadas se deu apenas a partir do ano 2000 com a modalidade trampolim individual (para os dois gêneros).</a:t>
            </a:r>
          </a:p>
        </p:txBody>
      </p:sp>
    </p:spTree>
    <p:extLst>
      <p:ext uri="{BB962C8B-B14F-4D97-AF65-F5344CB8AC3E}">
        <p14:creationId xmlns:p14="http://schemas.microsoft.com/office/powerpoint/2010/main" val="4048487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14</a:t>
            </a:fld>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15787"/>
            <a:ext cx="5904656" cy="2473728"/>
          </a:xfrm>
          <a:prstGeom prst="rect">
            <a:avLst/>
          </a:prstGeom>
        </p:spPr>
      </p:pic>
      <p:grpSp>
        <p:nvGrpSpPr>
          <p:cNvPr id="7" name="Grupo 6"/>
          <p:cNvGrpSpPr/>
          <p:nvPr/>
        </p:nvGrpSpPr>
        <p:grpSpPr>
          <a:xfrm>
            <a:off x="6223051" y="1268760"/>
            <a:ext cx="2920949" cy="2541154"/>
            <a:chOff x="6300192" y="1520990"/>
            <a:chExt cx="1872208" cy="1628775"/>
          </a:xfrm>
        </p:grpSpPr>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15063" r="18307"/>
            <a:stretch/>
          </p:blipFill>
          <p:spPr>
            <a:xfrm>
              <a:off x="6300192" y="1520990"/>
              <a:ext cx="1872208" cy="1628775"/>
            </a:xfrm>
            <a:prstGeom prst="rect">
              <a:avLst/>
            </a:prstGeom>
          </p:spPr>
        </p:pic>
        <p:sp>
          <p:nvSpPr>
            <p:cNvPr id="5" name="Retângulo 4"/>
            <p:cNvSpPr/>
            <p:nvPr/>
          </p:nvSpPr>
          <p:spPr>
            <a:xfrm>
              <a:off x="7452320" y="2852936"/>
              <a:ext cx="72008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8" name="CaixaDeTexto 7"/>
          <p:cNvSpPr txBox="1"/>
          <p:nvPr/>
        </p:nvSpPr>
        <p:spPr>
          <a:xfrm>
            <a:off x="779240" y="4135410"/>
            <a:ext cx="6840760" cy="1054953"/>
          </a:xfrm>
          <a:prstGeom prst="roundRect">
            <a:avLst>
              <a:gd name="adj" fmla="val 7617"/>
            </a:avLst>
          </a:prstGeom>
          <a:solidFill>
            <a:srgbClr val="FFFF00"/>
          </a:solidFill>
        </p:spPr>
        <p:txBody>
          <a:bodyPr wrap="square" rtlCol="0">
            <a:spAutoFit/>
          </a:bodyPr>
          <a:lstStyle/>
          <a:p>
            <a:pPr algn="just"/>
            <a:r>
              <a:rPr lang="pt-BR" sz="2000" dirty="0">
                <a:latin typeface="Cambria" pitchFamily="18" charset="0"/>
              </a:rPr>
              <a:t>No duplo mini trampolim o atleta, após a corrida, faz dois saltos, um utilizando cada trampolim (que se colocam um após o outro em uma mesma estrutura).</a:t>
            </a:r>
          </a:p>
        </p:txBody>
      </p:sp>
    </p:spTree>
    <p:extLst>
      <p:ext uri="{BB962C8B-B14F-4D97-AF65-F5344CB8AC3E}">
        <p14:creationId xmlns:p14="http://schemas.microsoft.com/office/powerpoint/2010/main" val="3542906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15</a:t>
            </a:fld>
            <a:endParaRPr lang="pt-B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1196752"/>
            <a:ext cx="4192466" cy="2358262"/>
          </a:xfrm>
          <a:prstGeom prst="rect">
            <a:avLst/>
          </a:prstGeom>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04664"/>
            <a:ext cx="2985302" cy="2985302"/>
          </a:xfrm>
          <a:prstGeom prst="rect">
            <a:avLst/>
          </a:prstGeom>
        </p:spPr>
      </p:pic>
      <p:sp>
        <p:nvSpPr>
          <p:cNvPr id="5" name="CaixaDeTexto 4"/>
          <p:cNvSpPr txBox="1"/>
          <p:nvPr/>
        </p:nvSpPr>
        <p:spPr>
          <a:xfrm>
            <a:off x="779240" y="4135410"/>
            <a:ext cx="6840760" cy="1054953"/>
          </a:xfrm>
          <a:prstGeom prst="roundRect">
            <a:avLst>
              <a:gd name="adj" fmla="val 7617"/>
            </a:avLst>
          </a:prstGeom>
          <a:solidFill>
            <a:srgbClr val="FFFF00"/>
          </a:solidFill>
        </p:spPr>
        <p:txBody>
          <a:bodyPr wrap="square" rtlCol="0">
            <a:spAutoFit/>
          </a:bodyPr>
          <a:lstStyle/>
          <a:p>
            <a:pPr algn="just"/>
            <a:r>
              <a:rPr lang="pt-BR" sz="2000" dirty="0">
                <a:latin typeface="Cambria" pitchFamily="18" charset="0"/>
              </a:rPr>
              <a:t>Já o </a:t>
            </a:r>
            <a:r>
              <a:rPr lang="pt-BR" sz="2000" dirty="0" err="1">
                <a:latin typeface="Cambria" pitchFamily="18" charset="0"/>
              </a:rPr>
              <a:t>Tumbling</a:t>
            </a:r>
            <a:r>
              <a:rPr lang="pt-BR" sz="2000" dirty="0">
                <a:latin typeface="Cambria" pitchFamily="18" charset="0"/>
              </a:rPr>
              <a:t> é uma pista com certa capacidade elástica onde o atleta a percorre efetuando saltos acrobáticos por toda a extensão da pista.</a:t>
            </a:r>
          </a:p>
        </p:txBody>
      </p:sp>
    </p:spTree>
    <p:extLst>
      <p:ext uri="{BB962C8B-B14F-4D97-AF65-F5344CB8AC3E}">
        <p14:creationId xmlns:p14="http://schemas.microsoft.com/office/powerpoint/2010/main" val="1841054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16</a:t>
            </a:fld>
            <a:endParaRPr lang="pt-BR"/>
          </a:p>
        </p:txBody>
      </p:sp>
      <p:sp>
        <p:nvSpPr>
          <p:cNvPr id="3" name="CaixaDeTexto 2"/>
          <p:cNvSpPr txBox="1"/>
          <p:nvPr/>
        </p:nvSpPr>
        <p:spPr>
          <a:xfrm>
            <a:off x="392877" y="260648"/>
            <a:ext cx="6051331" cy="646986"/>
          </a:xfrm>
          <a:prstGeom prst="roundRect">
            <a:avLst/>
          </a:prstGeom>
          <a:solidFill>
            <a:schemeClr val="bg1">
              <a:lumMod val="85000"/>
            </a:schemeClr>
          </a:solidFill>
        </p:spPr>
        <p:txBody>
          <a:bodyPr wrap="square" rtlCol="0">
            <a:spAutoFit/>
          </a:bodyPr>
          <a:lstStyle/>
          <a:p>
            <a:pPr algn="ctr"/>
            <a:r>
              <a:rPr lang="pt-BR" sz="3200" b="1" dirty="0">
                <a:latin typeface="Cambria" pitchFamily="18" charset="0"/>
              </a:rPr>
              <a:t>Ginástica Acrobática</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85" y="4009120"/>
            <a:ext cx="2656656" cy="1771104"/>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930" y="3944017"/>
            <a:ext cx="1320134" cy="2690718"/>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4009120"/>
            <a:ext cx="3012368" cy="2012168"/>
          </a:xfrm>
          <a:prstGeom prst="rect">
            <a:avLst/>
          </a:prstGeom>
        </p:spPr>
      </p:pic>
      <p:sp>
        <p:nvSpPr>
          <p:cNvPr id="7" name="CaixaDeTexto 6"/>
          <p:cNvSpPr txBox="1"/>
          <p:nvPr/>
        </p:nvSpPr>
        <p:spPr>
          <a:xfrm>
            <a:off x="179512" y="1052736"/>
            <a:ext cx="8773008" cy="2813209"/>
          </a:xfrm>
          <a:prstGeom prst="roundRect">
            <a:avLst>
              <a:gd name="adj" fmla="val 7617"/>
            </a:avLst>
          </a:prstGeom>
          <a:solidFill>
            <a:srgbClr val="FFFF00"/>
          </a:solidFill>
        </p:spPr>
        <p:txBody>
          <a:bodyPr wrap="square" rtlCol="0">
            <a:spAutoFit/>
          </a:bodyPr>
          <a:lstStyle/>
          <a:p>
            <a:pPr algn="just"/>
            <a:r>
              <a:rPr lang="pt-BR" sz="1700" dirty="0">
                <a:latin typeface="Cambria" pitchFamily="18" charset="0"/>
              </a:rPr>
              <a:t>A Ginástica Acrobática (GAC) é a modalidade mais nova a ser integrada a FIG (em 1998) e tem como principal característica a formação das figuras acrobáticas (que são formas que os ginastas constroem associando seus corpos uns aos outros – um tipo de figura acrobática é popularmente conhecida como pirâmide humana). A Ginástica Acrobática tem competições em duplas (separadas por gêneros ou de forma mista), trios femininos e quartetos masculinos. Na modalidade, existem duas funções bem delimitadas: bases (que geralmente são ginastas maiores/fortes e ficam nas posições inferiores das figuras) e volantes (que geralmente são menores e ficam nas posições superiores das figuras acrobáticas). Sua apresentação, assim como a Ginástica Rítmica, é feita ao som de música. A Ginástica Acrobática ainda não é uma modalidade olímpica.</a:t>
            </a:r>
          </a:p>
        </p:txBody>
      </p:sp>
    </p:spTree>
    <p:extLst>
      <p:ext uri="{BB962C8B-B14F-4D97-AF65-F5344CB8AC3E}">
        <p14:creationId xmlns:p14="http://schemas.microsoft.com/office/powerpoint/2010/main" val="1532939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17</a:t>
            </a:fld>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404664"/>
            <a:ext cx="3810000" cy="2352675"/>
          </a:xfrm>
          <a:prstGeom prst="rect">
            <a:avLst/>
          </a:prstGeom>
        </p:spPr>
      </p:pic>
      <p:sp>
        <p:nvSpPr>
          <p:cNvPr id="4" name="CaixaDeTexto 3"/>
          <p:cNvSpPr txBox="1"/>
          <p:nvPr/>
        </p:nvSpPr>
        <p:spPr>
          <a:xfrm>
            <a:off x="272226" y="2852936"/>
            <a:ext cx="4344652" cy="319683"/>
          </a:xfrm>
          <a:prstGeom prst="roundRect">
            <a:avLst>
              <a:gd name="adj" fmla="val 7617"/>
            </a:avLst>
          </a:prstGeom>
          <a:solidFill>
            <a:srgbClr val="FFFF00"/>
          </a:solidFill>
        </p:spPr>
        <p:txBody>
          <a:bodyPr wrap="square" rtlCol="0">
            <a:spAutoFit/>
          </a:bodyPr>
          <a:lstStyle/>
          <a:p>
            <a:pPr algn="ctr"/>
            <a:r>
              <a:rPr lang="pt-BR" sz="1400" dirty="0">
                <a:latin typeface="Cambria" pitchFamily="18" charset="0"/>
              </a:rPr>
              <a:t>Tablado de 12m x 12m onde as séries são executadas</a:t>
            </a: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7643" y="3490912"/>
            <a:ext cx="2033016" cy="3048000"/>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1581001"/>
            <a:ext cx="3128280" cy="4248486"/>
          </a:xfrm>
          <a:prstGeom prst="rect">
            <a:avLst/>
          </a:prstGeom>
        </p:spPr>
      </p:pic>
    </p:spTree>
    <p:extLst>
      <p:ext uri="{BB962C8B-B14F-4D97-AF65-F5344CB8AC3E}">
        <p14:creationId xmlns:p14="http://schemas.microsoft.com/office/powerpoint/2010/main" val="2779491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18</a:t>
            </a:fld>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332656"/>
            <a:ext cx="3312368" cy="1656184"/>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32656"/>
            <a:ext cx="3048000" cy="2298192"/>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616" y="4097464"/>
            <a:ext cx="2619375" cy="1743075"/>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528" y="4097464"/>
            <a:ext cx="3657600" cy="2441448"/>
          </a:xfrm>
          <a:prstGeom prst="rect">
            <a:avLst/>
          </a:prstGeom>
        </p:spPr>
      </p:pic>
      <p:sp>
        <p:nvSpPr>
          <p:cNvPr id="7" name="CaixaDeTexto 6"/>
          <p:cNvSpPr txBox="1"/>
          <p:nvPr/>
        </p:nvSpPr>
        <p:spPr>
          <a:xfrm>
            <a:off x="467544" y="2874387"/>
            <a:ext cx="8352928" cy="959048"/>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A Ginástica Acrobática é disputada com três séries de apresentações de até 2m30s que envolvem figuras acrobáticas estáticas (por no mínimo 3s) e também dinâmicas (como arremessos de ginastas), além de saltos, giros, rolamentos etc.</a:t>
            </a:r>
          </a:p>
        </p:txBody>
      </p:sp>
    </p:spTree>
    <p:extLst>
      <p:ext uri="{BB962C8B-B14F-4D97-AF65-F5344CB8AC3E}">
        <p14:creationId xmlns:p14="http://schemas.microsoft.com/office/powerpoint/2010/main" val="4217907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19</a:t>
            </a:fld>
            <a:endParaRPr lang="pt-BR"/>
          </a:p>
        </p:txBody>
      </p:sp>
      <p:sp>
        <p:nvSpPr>
          <p:cNvPr id="3" name="CaixaDeTexto 2"/>
          <p:cNvSpPr txBox="1"/>
          <p:nvPr/>
        </p:nvSpPr>
        <p:spPr>
          <a:xfrm>
            <a:off x="392877" y="405750"/>
            <a:ext cx="6051331" cy="646986"/>
          </a:xfrm>
          <a:prstGeom prst="roundRect">
            <a:avLst/>
          </a:prstGeom>
          <a:solidFill>
            <a:schemeClr val="bg1">
              <a:lumMod val="85000"/>
            </a:schemeClr>
          </a:solidFill>
        </p:spPr>
        <p:txBody>
          <a:bodyPr wrap="square" rtlCol="0">
            <a:spAutoFit/>
          </a:bodyPr>
          <a:lstStyle/>
          <a:p>
            <a:pPr algn="ctr"/>
            <a:r>
              <a:rPr lang="pt-BR" sz="3200" b="1" dirty="0">
                <a:latin typeface="Cambria" pitchFamily="18" charset="0"/>
              </a:rPr>
              <a:t>Ginástica Aeróbica Esportiva</a:t>
            </a:r>
          </a:p>
        </p:txBody>
      </p:sp>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t="29001" b="8000"/>
          <a:stretch/>
        </p:blipFill>
        <p:spPr>
          <a:xfrm>
            <a:off x="2969754" y="3846486"/>
            <a:ext cx="2898390" cy="2743226"/>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16" y="3724730"/>
            <a:ext cx="2493714" cy="1662476"/>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3724730"/>
            <a:ext cx="2799816" cy="1864510"/>
          </a:xfrm>
          <a:prstGeom prst="rect">
            <a:avLst/>
          </a:prstGeom>
        </p:spPr>
      </p:pic>
      <p:sp>
        <p:nvSpPr>
          <p:cNvPr id="7" name="CaixaDeTexto 6"/>
          <p:cNvSpPr txBox="1"/>
          <p:nvPr/>
        </p:nvSpPr>
        <p:spPr>
          <a:xfrm>
            <a:off x="179512" y="1185914"/>
            <a:ext cx="8773008" cy="2397621"/>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A Ginástica Aeróbica Esportiva (GAE) foi aceita pela FIG em 1995 e sua principal característica é relativa a intensidade da execução dos movimentos nas suas apresentações. Sua origem está ligada diretamente à explosão e popularidade das academias de ginástica, com sua função voltada à promoção da saúde e do emagrecimento. Também acompanhada por música, a modalidade pode ser disputada de forma individual, duplas, trios ou por grupos. A coreografia total dura até 1m45s e tem alguns movimentos obrigatórios como a marcha, chutes, polichinelo e elevações de joelho, além dos saltos, posições de equilíbrio e de força (tudo em alta intensidade).</a:t>
            </a:r>
          </a:p>
        </p:txBody>
      </p:sp>
    </p:spTree>
    <p:extLst>
      <p:ext uri="{BB962C8B-B14F-4D97-AF65-F5344CB8AC3E}">
        <p14:creationId xmlns:p14="http://schemas.microsoft.com/office/powerpoint/2010/main" val="1691852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2</a:t>
            </a:fld>
            <a:endParaRPr lang="pt-BR"/>
          </a:p>
        </p:txBody>
      </p:sp>
      <p:sp>
        <p:nvSpPr>
          <p:cNvPr id="3" name="CaixaDeTexto 2"/>
          <p:cNvSpPr txBox="1"/>
          <p:nvPr/>
        </p:nvSpPr>
        <p:spPr>
          <a:xfrm>
            <a:off x="1259632" y="2060848"/>
            <a:ext cx="7056784" cy="2145268"/>
          </a:xfrm>
          <a:prstGeom prst="roundRect">
            <a:avLst/>
          </a:prstGeom>
          <a:solidFill>
            <a:srgbClr val="FFFF00"/>
          </a:solidFill>
        </p:spPr>
        <p:txBody>
          <a:bodyPr wrap="square" rtlCol="0">
            <a:spAutoFit/>
          </a:bodyPr>
          <a:lstStyle/>
          <a:p>
            <a:pPr algn="just"/>
            <a:r>
              <a:rPr lang="pt-BR" sz="2400" b="1" dirty="0">
                <a:latin typeface="Cambria" pitchFamily="18" charset="0"/>
              </a:rPr>
              <a:t>ATENÇÃO: </a:t>
            </a:r>
            <a:r>
              <a:rPr lang="pt-BR" sz="2400" dirty="0">
                <a:latin typeface="Cambria" pitchFamily="18" charset="0"/>
              </a:rPr>
              <a:t>esse material foi produzido para o público do ensino médio. A depender da faixa etária, pode precisar ser modificado para facilitar a compreensão ou para ajustar a profundidade do conteúdo.</a:t>
            </a:r>
          </a:p>
        </p:txBody>
      </p:sp>
    </p:spTree>
    <p:extLst>
      <p:ext uri="{BB962C8B-B14F-4D97-AF65-F5344CB8AC3E}">
        <p14:creationId xmlns:p14="http://schemas.microsoft.com/office/powerpoint/2010/main" val="3876800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20</a:t>
            </a:fld>
            <a:endParaRPr lang="pt-B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8872" y="188640"/>
            <a:ext cx="3061128" cy="2041748"/>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797" y="1556792"/>
            <a:ext cx="3280768" cy="2176242"/>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328" y="4397802"/>
            <a:ext cx="4296544" cy="2141110"/>
          </a:xfrm>
          <a:prstGeom prst="rect">
            <a:avLst/>
          </a:prstGeom>
        </p:spPr>
      </p:pic>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2950962"/>
            <a:ext cx="4037316" cy="2684814"/>
          </a:xfrm>
          <a:prstGeom prst="rect">
            <a:avLst/>
          </a:prstGeom>
        </p:spPr>
      </p:pic>
    </p:spTree>
    <p:extLst>
      <p:ext uri="{BB962C8B-B14F-4D97-AF65-F5344CB8AC3E}">
        <p14:creationId xmlns:p14="http://schemas.microsoft.com/office/powerpoint/2010/main" val="3005649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21</a:t>
            </a:fld>
            <a:endParaRPr lang="pt-BR"/>
          </a:p>
        </p:txBody>
      </p:sp>
      <p:sp>
        <p:nvSpPr>
          <p:cNvPr id="3" name="CaixaDeTexto 2"/>
          <p:cNvSpPr txBox="1"/>
          <p:nvPr/>
        </p:nvSpPr>
        <p:spPr>
          <a:xfrm>
            <a:off x="392877" y="405750"/>
            <a:ext cx="6051331" cy="646986"/>
          </a:xfrm>
          <a:prstGeom prst="roundRect">
            <a:avLst/>
          </a:prstGeom>
          <a:solidFill>
            <a:schemeClr val="bg1">
              <a:lumMod val="85000"/>
            </a:schemeClr>
          </a:solidFill>
        </p:spPr>
        <p:txBody>
          <a:bodyPr wrap="square" rtlCol="0">
            <a:spAutoFit/>
          </a:bodyPr>
          <a:lstStyle/>
          <a:p>
            <a:pPr algn="ctr"/>
            <a:r>
              <a:rPr lang="pt-BR" sz="3200" b="1" dirty="0">
                <a:latin typeface="Cambria" pitchFamily="18" charset="0"/>
              </a:rPr>
              <a:t>Ginástica Para Todos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25" y="3611540"/>
            <a:ext cx="2736304" cy="1689668"/>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227" y="4066456"/>
            <a:ext cx="2289894" cy="2289894"/>
          </a:xfrm>
          <a:prstGeom prst="rect">
            <a:avLst/>
          </a:prstGeom>
        </p:spPr>
      </p:pic>
      <p:sp>
        <p:nvSpPr>
          <p:cNvPr id="7" name="CaixaDeTexto 6"/>
          <p:cNvSpPr txBox="1"/>
          <p:nvPr/>
        </p:nvSpPr>
        <p:spPr>
          <a:xfrm>
            <a:off x="179512" y="1340768"/>
            <a:ext cx="8773008" cy="1534478"/>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A Ginástica Para Todos (GPT), anteriormente denominada Ginástica Geral (GG), é a única modalidade oficial que não é competitiva. Em 1984, a federação criou um comitê específico para ela. A Ginástica Para Todos não tem movimentos, regras ou aparelhos próprios; sua especificidade está no seu objetivo educacional e lúdico voltado ao lazer e ao bem estar físico, psíquico e social dos praticantes.</a:t>
            </a:r>
          </a:p>
        </p:txBody>
      </p:sp>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3148459"/>
            <a:ext cx="2398461" cy="3573016"/>
          </a:xfrm>
          <a:prstGeom prst="rect">
            <a:avLst/>
          </a:prstGeom>
        </p:spPr>
      </p:pic>
    </p:spTree>
    <p:extLst>
      <p:ext uri="{BB962C8B-B14F-4D97-AF65-F5344CB8AC3E}">
        <p14:creationId xmlns:p14="http://schemas.microsoft.com/office/powerpoint/2010/main" val="947904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22</a:t>
            </a:fld>
            <a:endParaRPr lang="pt-BR"/>
          </a:p>
        </p:txBody>
      </p:sp>
      <p:sp>
        <p:nvSpPr>
          <p:cNvPr id="3" name="CaixaDeTexto 2"/>
          <p:cNvSpPr txBox="1"/>
          <p:nvPr/>
        </p:nvSpPr>
        <p:spPr>
          <a:xfrm>
            <a:off x="179512" y="4293096"/>
            <a:ext cx="8773008" cy="2109907"/>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A GPT propaga uma perspectiva de ginástica aberta a qualquer pessoa, independente da idade, do gênero ou da condição corporal. Para isso, ela pode utilizar qualquer elemento corporal das outras ginásticas, mas defende uma adequação dos movimentos a realidade individual de cada um, bem como a construção de aparelhos além dos aparelhos comuns e oficiais (para a GPT, qualquer objeto pode ser um aparelho de ginástica, como cadeiras, sacos plásticos, brinquedos e tudo mais que a criatividade proporcionar).</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6984" y="1196752"/>
            <a:ext cx="1995536" cy="2993304"/>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760" y="116632"/>
            <a:ext cx="4020480" cy="2110752"/>
          </a:xfrm>
          <a:prstGeom prst="rect">
            <a:avLst/>
          </a:prstGeom>
        </p:spPr>
      </p:pic>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t="21011" b="20220"/>
          <a:stretch/>
        </p:blipFill>
        <p:spPr>
          <a:xfrm>
            <a:off x="1331640" y="2492896"/>
            <a:ext cx="4048125" cy="1584176"/>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r="12066"/>
          <a:stretch/>
        </p:blipFill>
        <p:spPr>
          <a:xfrm>
            <a:off x="138507" y="113634"/>
            <a:ext cx="2382889" cy="2082717"/>
          </a:xfrm>
          <a:prstGeom prst="rect">
            <a:avLst/>
          </a:prstGeom>
        </p:spPr>
      </p:pic>
    </p:spTree>
    <p:extLst>
      <p:ext uri="{BB962C8B-B14F-4D97-AF65-F5344CB8AC3E}">
        <p14:creationId xmlns:p14="http://schemas.microsoft.com/office/powerpoint/2010/main" val="371676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23</a:t>
            </a:fld>
            <a:endParaRPr lang="pt-BR"/>
          </a:p>
        </p:txBody>
      </p:sp>
      <p:sp>
        <p:nvSpPr>
          <p:cNvPr id="3" name="CaixaDeTexto 2"/>
          <p:cNvSpPr txBox="1"/>
          <p:nvPr/>
        </p:nvSpPr>
        <p:spPr>
          <a:xfrm>
            <a:off x="179512" y="260648"/>
            <a:ext cx="7488832" cy="2397621"/>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A </a:t>
            </a:r>
            <a:r>
              <a:rPr lang="pt-BR" b="1" i="1" dirty="0">
                <a:latin typeface="Cambria" pitchFamily="18" charset="0"/>
              </a:rPr>
              <a:t>World </a:t>
            </a:r>
            <a:r>
              <a:rPr lang="pt-BR" b="1" i="1" dirty="0" err="1">
                <a:latin typeface="Cambria" pitchFamily="18" charset="0"/>
              </a:rPr>
              <a:t>Gymnaestrada</a:t>
            </a:r>
            <a:r>
              <a:rPr lang="pt-BR" b="1" i="1" dirty="0">
                <a:latin typeface="Cambria" pitchFamily="18" charset="0"/>
              </a:rPr>
              <a:t> </a:t>
            </a:r>
            <a:r>
              <a:rPr lang="pt-BR" dirty="0">
                <a:latin typeface="Cambria" pitchFamily="18" charset="0"/>
              </a:rPr>
              <a:t>é o maior evento da Ginástica Para Todos e se trata de um festival de ginástica apenas com demonstração que ocorre de quatro em quatro anos. Sua primeira edição data de 1953 e a </a:t>
            </a:r>
            <a:r>
              <a:rPr lang="pt-BR" i="1" dirty="0" err="1">
                <a:latin typeface="Cambria" pitchFamily="18" charset="0"/>
              </a:rPr>
              <a:t>Gymnaestrada</a:t>
            </a:r>
            <a:r>
              <a:rPr lang="pt-BR" dirty="0">
                <a:latin typeface="Cambria" pitchFamily="18" charset="0"/>
              </a:rPr>
              <a:t> foi inspirado nas </a:t>
            </a:r>
            <a:r>
              <a:rPr lang="pt-BR" dirty="0" err="1">
                <a:latin typeface="Cambria" pitchFamily="18" charset="0"/>
              </a:rPr>
              <a:t>Lingíadas</a:t>
            </a:r>
            <a:r>
              <a:rPr lang="pt-BR" dirty="0">
                <a:latin typeface="Cambria" pitchFamily="18" charset="0"/>
              </a:rPr>
              <a:t>, um festival sueco que homenageava o criador da ginástica sueca, Per </a:t>
            </a:r>
            <a:r>
              <a:rPr lang="pt-BR" dirty="0" err="1">
                <a:latin typeface="Cambria" pitchFamily="18" charset="0"/>
              </a:rPr>
              <a:t>Henrik</a:t>
            </a:r>
            <a:r>
              <a:rPr lang="pt-BR" dirty="0">
                <a:latin typeface="Cambria" pitchFamily="18" charset="0"/>
              </a:rPr>
              <a:t> Ling. A última </a:t>
            </a:r>
            <a:r>
              <a:rPr lang="pt-BR" i="1" dirty="0">
                <a:latin typeface="Cambria" pitchFamily="18" charset="0"/>
              </a:rPr>
              <a:t>World </a:t>
            </a:r>
            <a:r>
              <a:rPr lang="pt-BR" i="1" dirty="0" err="1">
                <a:latin typeface="Cambria" pitchFamily="18" charset="0"/>
              </a:rPr>
              <a:t>Gymnaestrada</a:t>
            </a:r>
            <a:r>
              <a:rPr lang="pt-BR" i="1" dirty="0">
                <a:latin typeface="Cambria" pitchFamily="18" charset="0"/>
              </a:rPr>
              <a:t> </a:t>
            </a:r>
            <a:r>
              <a:rPr lang="pt-BR" dirty="0">
                <a:latin typeface="Cambria" pitchFamily="18" charset="0"/>
              </a:rPr>
              <a:t>realizada (em 2019, na Áustria) contou com mais de 20.000 participantes, entre eles mais de 600 brasileiros com grupos de diferentes estados (inclusive o Ceará, com o grupo </a:t>
            </a:r>
            <a:r>
              <a:rPr lang="pt-BR" dirty="0" err="1">
                <a:latin typeface="Cambria" pitchFamily="18" charset="0"/>
              </a:rPr>
              <a:t>Gymnarteiros</a:t>
            </a:r>
            <a:r>
              <a:rPr lang="pt-BR" dirty="0">
                <a:latin typeface="Cambria" pitchFamily="18" charset="0"/>
              </a:rPr>
              <a:t> da UFC).</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352" y="3140968"/>
            <a:ext cx="4032448" cy="3024336"/>
          </a:xfrm>
          <a:prstGeom prst="rect">
            <a:avLst/>
          </a:prstGeom>
        </p:spPr>
      </p:pic>
      <p:sp>
        <p:nvSpPr>
          <p:cNvPr id="5" name="Retângulo de cantos arredondados 4"/>
          <p:cNvSpPr/>
          <p:nvPr/>
        </p:nvSpPr>
        <p:spPr>
          <a:xfrm>
            <a:off x="5755246" y="6237312"/>
            <a:ext cx="1830660" cy="340519"/>
          </a:xfrm>
          <a:prstGeom prst="roundRect">
            <a:avLst/>
          </a:prstGeom>
          <a:solidFill>
            <a:srgbClr val="FFFF00"/>
          </a:solidFill>
        </p:spPr>
        <p:txBody>
          <a:bodyPr wrap="none">
            <a:spAutoFit/>
          </a:bodyPr>
          <a:lstStyle/>
          <a:p>
            <a:r>
              <a:rPr lang="pt-BR" sz="1400" dirty="0" err="1">
                <a:latin typeface="Cambria" pitchFamily="18" charset="0"/>
              </a:rPr>
              <a:t>Gymnarteiros</a:t>
            </a:r>
            <a:r>
              <a:rPr lang="pt-BR" sz="1400" dirty="0">
                <a:latin typeface="Cambria" pitchFamily="18" charset="0"/>
              </a:rPr>
              <a:t> da UFC</a:t>
            </a:r>
            <a:endParaRPr lang="pt-BR" sz="1400" dirty="0"/>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75" y="2852936"/>
            <a:ext cx="3600400" cy="3600400"/>
          </a:xfrm>
          <a:prstGeom prst="rect">
            <a:avLst/>
          </a:prstGeom>
        </p:spPr>
      </p:pic>
    </p:spTree>
    <p:extLst>
      <p:ext uri="{BB962C8B-B14F-4D97-AF65-F5344CB8AC3E}">
        <p14:creationId xmlns:p14="http://schemas.microsoft.com/office/powerpoint/2010/main" val="225860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24</a:t>
            </a:fld>
            <a:endParaRPr lang="pt-B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3659364"/>
            <a:ext cx="3958576" cy="2649956"/>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647698"/>
            <a:ext cx="3999204" cy="2661621"/>
          </a:xfrm>
          <a:prstGeom prst="rect">
            <a:avLst/>
          </a:prstGeom>
        </p:spPr>
      </p:pic>
      <p:sp>
        <p:nvSpPr>
          <p:cNvPr id="5" name="CaixaDeTexto 4"/>
          <p:cNvSpPr txBox="1"/>
          <p:nvPr/>
        </p:nvSpPr>
        <p:spPr>
          <a:xfrm>
            <a:off x="179512" y="260648"/>
            <a:ext cx="7488832" cy="415588"/>
          </a:xfrm>
          <a:prstGeom prst="roundRect">
            <a:avLst>
              <a:gd name="adj" fmla="val 7617"/>
            </a:avLst>
          </a:prstGeom>
          <a:solidFill>
            <a:srgbClr val="FFFF00"/>
          </a:solidFill>
        </p:spPr>
        <p:txBody>
          <a:bodyPr wrap="square" rtlCol="0">
            <a:spAutoFit/>
          </a:bodyPr>
          <a:lstStyle/>
          <a:p>
            <a:pPr algn="just"/>
            <a:r>
              <a:rPr lang="pt-BR" sz="2000" dirty="0">
                <a:latin typeface="Cambria" pitchFamily="18" charset="0"/>
              </a:rPr>
              <a:t>Mais fotos da última </a:t>
            </a:r>
            <a:r>
              <a:rPr lang="pt-BR" sz="2000" b="1" i="1" dirty="0">
                <a:latin typeface="Cambria" pitchFamily="18" charset="0"/>
              </a:rPr>
              <a:t>World </a:t>
            </a:r>
            <a:r>
              <a:rPr lang="pt-BR" sz="2000" b="1" i="1" dirty="0" err="1">
                <a:latin typeface="Cambria" pitchFamily="18" charset="0"/>
              </a:rPr>
              <a:t>Gymnaestrada</a:t>
            </a:r>
            <a:r>
              <a:rPr lang="pt-BR" sz="2000" b="1" i="1" dirty="0">
                <a:latin typeface="Cambria" pitchFamily="18" charset="0"/>
              </a:rPr>
              <a:t> </a:t>
            </a:r>
            <a:r>
              <a:rPr lang="pt-BR" sz="2000" b="1" dirty="0">
                <a:latin typeface="Cambria" pitchFamily="18" charset="0"/>
              </a:rPr>
              <a:t>(em 2019, Áustria)</a:t>
            </a:r>
            <a:endParaRPr lang="pt-BR" sz="2000" dirty="0">
              <a:latin typeface="Cambria" pitchFamily="18" charset="0"/>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40" y="1166891"/>
            <a:ext cx="3057580" cy="2132304"/>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7546" y="1347571"/>
            <a:ext cx="3647564" cy="1938012"/>
          </a:xfrm>
          <a:prstGeom prst="rect">
            <a:avLst/>
          </a:prstGeom>
        </p:spPr>
      </p:pic>
    </p:spTree>
    <p:extLst>
      <p:ext uri="{BB962C8B-B14F-4D97-AF65-F5344CB8AC3E}">
        <p14:creationId xmlns:p14="http://schemas.microsoft.com/office/powerpoint/2010/main" val="3880066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25</a:t>
            </a:fld>
            <a:endParaRPr lang="pt-B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2110" y="1196752"/>
            <a:ext cx="2008516" cy="2838552"/>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202553"/>
            <a:ext cx="3662400" cy="2458462"/>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3553" y="3589682"/>
            <a:ext cx="1859364" cy="2631558"/>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03" y="394133"/>
            <a:ext cx="5892688" cy="2731522"/>
          </a:xfrm>
          <a:prstGeom prst="rect">
            <a:avLst/>
          </a:prstGeom>
        </p:spPr>
      </p:pic>
      <p:pic>
        <p:nvPicPr>
          <p:cNvPr id="7" name="Image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033" y="3573016"/>
            <a:ext cx="1962716" cy="2648224"/>
          </a:xfrm>
          <a:prstGeom prst="rect">
            <a:avLst/>
          </a:prstGeom>
        </p:spPr>
      </p:pic>
    </p:spTree>
    <p:extLst>
      <p:ext uri="{BB962C8B-B14F-4D97-AF65-F5344CB8AC3E}">
        <p14:creationId xmlns:p14="http://schemas.microsoft.com/office/powerpoint/2010/main" val="1205119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26</a:t>
            </a:fld>
            <a:endParaRPr lang="pt-BR"/>
          </a:p>
        </p:txBody>
      </p:sp>
      <p:sp>
        <p:nvSpPr>
          <p:cNvPr id="3" name="CaixaDeTexto 2"/>
          <p:cNvSpPr txBox="1"/>
          <p:nvPr/>
        </p:nvSpPr>
        <p:spPr>
          <a:xfrm>
            <a:off x="323528" y="260648"/>
            <a:ext cx="6984776" cy="735270"/>
          </a:xfrm>
          <a:prstGeom prst="roundRect">
            <a:avLst>
              <a:gd name="adj" fmla="val 7190"/>
            </a:avLst>
          </a:prstGeom>
          <a:solidFill>
            <a:srgbClr val="FFFF00"/>
          </a:solidFill>
        </p:spPr>
        <p:txBody>
          <a:bodyPr wrap="square" rtlCol="0">
            <a:spAutoFit/>
          </a:bodyPr>
          <a:lstStyle/>
          <a:p>
            <a:pPr algn="just"/>
            <a:r>
              <a:rPr lang="pt-BR" sz="2000" dirty="0">
                <a:latin typeface="Cambria" pitchFamily="18" charset="0"/>
              </a:rPr>
              <a:t>A seguir, uma lista de vídeos </a:t>
            </a:r>
            <a:r>
              <a:rPr lang="pt-BR" sz="2000" b="1" dirty="0">
                <a:latin typeface="Cambria" pitchFamily="18" charset="0"/>
              </a:rPr>
              <a:t>(opcionais) </a:t>
            </a:r>
            <a:r>
              <a:rPr lang="pt-BR" sz="2000" dirty="0">
                <a:latin typeface="Cambria" pitchFamily="18" charset="0"/>
              </a:rPr>
              <a:t>para melhor visualização das modalidades oficiais de ginástica:</a:t>
            </a:r>
          </a:p>
        </p:txBody>
      </p:sp>
      <p:sp>
        <p:nvSpPr>
          <p:cNvPr id="4" name="CaixaDeTexto 3"/>
          <p:cNvSpPr txBox="1"/>
          <p:nvPr/>
        </p:nvSpPr>
        <p:spPr>
          <a:xfrm>
            <a:off x="483656" y="1196752"/>
            <a:ext cx="8219256" cy="4940618"/>
          </a:xfrm>
          <a:prstGeom prst="roundRect">
            <a:avLst>
              <a:gd name="adj" fmla="val 5455"/>
            </a:avLst>
          </a:prstGeom>
          <a:solidFill>
            <a:srgbClr val="FFFF00"/>
          </a:solidFill>
        </p:spPr>
        <p:txBody>
          <a:bodyPr wrap="square" rtlCol="0">
            <a:spAutoFit/>
          </a:bodyPr>
          <a:lstStyle/>
          <a:p>
            <a:pPr algn="just"/>
            <a:r>
              <a:rPr lang="pt-BR" sz="1600" b="1" dirty="0">
                <a:latin typeface="Cambria" panose="02040503050406030204" pitchFamily="18" charset="0"/>
              </a:rPr>
              <a:t>Gin. Artística (masculina): </a:t>
            </a:r>
            <a:r>
              <a:rPr lang="pt-BR" sz="1600" dirty="0">
                <a:latin typeface="Cambria" panose="02040503050406030204" pitchFamily="18" charset="0"/>
                <a:hlinkClick r:id="rId2"/>
              </a:rPr>
              <a:t>https://www.youtube.com/watch?v=UqpDN3dlCW0</a:t>
            </a:r>
            <a:endParaRPr lang="pt-BR" sz="1600" dirty="0">
              <a:latin typeface="Cambria" panose="02040503050406030204" pitchFamily="18" charset="0"/>
            </a:endParaRPr>
          </a:p>
          <a:p>
            <a:pPr algn="just"/>
            <a:endParaRPr lang="pt-BR" sz="1600" b="1" dirty="0">
              <a:latin typeface="Cambria" panose="02040503050406030204" pitchFamily="18" charset="0"/>
            </a:endParaRPr>
          </a:p>
          <a:p>
            <a:pPr algn="just"/>
            <a:r>
              <a:rPr lang="pt-BR" sz="1600" b="1" dirty="0">
                <a:latin typeface="Cambria" panose="02040503050406030204" pitchFamily="18" charset="0"/>
              </a:rPr>
              <a:t>Gin. Artística (feminina): </a:t>
            </a:r>
            <a:r>
              <a:rPr lang="pt-BR" sz="1600" dirty="0">
                <a:latin typeface="Cambria" panose="02040503050406030204" pitchFamily="18" charset="0"/>
                <a:hlinkClick r:id="rId3"/>
              </a:rPr>
              <a:t>https://www.youtube.com/watch?v=Rr-NVhPJRJg</a:t>
            </a:r>
            <a:endParaRPr lang="pt-BR" sz="1600" b="1" dirty="0">
              <a:latin typeface="Cambria" panose="02040503050406030204" pitchFamily="18" charset="0"/>
            </a:endParaRPr>
          </a:p>
          <a:p>
            <a:pPr algn="just"/>
            <a:endParaRPr lang="pt-BR" sz="1600" dirty="0">
              <a:latin typeface="Cambria" pitchFamily="18" charset="0"/>
            </a:endParaRPr>
          </a:p>
          <a:p>
            <a:pPr algn="just"/>
            <a:r>
              <a:rPr lang="pt-BR" sz="1600" b="1" dirty="0">
                <a:latin typeface="Cambria" pitchFamily="18" charset="0"/>
              </a:rPr>
              <a:t>Gin. Rítmica Feminina: </a:t>
            </a:r>
            <a:r>
              <a:rPr lang="pt-BR" sz="1600" dirty="0">
                <a:latin typeface="Cambria" panose="02040503050406030204" pitchFamily="18" charset="0"/>
                <a:hlinkClick r:id="rId4"/>
              </a:rPr>
              <a:t>https://www.youtube.com/watch?v=ilUTe1xaJZw</a:t>
            </a:r>
            <a:endParaRPr lang="pt-BR" sz="1600" b="1" dirty="0">
              <a:latin typeface="Cambria" pitchFamily="18" charset="0"/>
            </a:endParaRPr>
          </a:p>
          <a:p>
            <a:pPr algn="just"/>
            <a:endParaRPr lang="pt-BR" sz="1600" dirty="0">
              <a:latin typeface="Cambria" pitchFamily="18" charset="0"/>
            </a:endParaRPr>
          </a:p>
          <a:p>
            <a:pPr algn="just"/>
            <a:r>
              <a:rPr lang="pt-BR" sz="1600" b="1" dirty="0">
                <a:latin typeface="Cambria" pitchFamily="18" charset="0"/>
              </a:rPr>
              <a:t>Gin. de Trampolim (individual): </a:t>
            </a:r>
            <a:r>
              <a:rPr lang="pt-BR" sz="1600" dirty="0">
                <a:latin typeface="Cambria" panose="02040503050406030204" pitchFamily="18" charset="0"/>
                <a:hlinkClick r:id="rId5"/>
              </a:rPr>
              <a:t>https://www.youtube.com/watch?v=u7-IC1Wb0ZU</a:t>
            </a:r>
            <a:endParaRPr lang="pt-BR" sz="1600" b="1" dirty="0">
              <a:latin typeface="Cambria" pitchFamily="18" charset="0"/>
            </a:endParaRPr>
          </a:p>
          <a:p>
            <a:pPr algn="just"/>
            <a:endParaRPr lang="pt-BR" sz="1600" dirty="0">
              <a:latin typeface="Cambria" pitchFamily="18" charset="0"/>
            </a:endParaRPr>
          </a:p>
          <a:p>
            <a:pPr algn="just"/>
            <a:r>
              <a:rPr lang="pt-BR" sz="1600" b="1" dirty="0">
                <a:latin typeface="Cambria" pitchFamily="18" charset="0"/>
              </a:rPr>
              <a:t>Gin. de Trampolim (sincronizado): </a:t>
            </a:r>
            <a:r>
              <a:rPr lang="pt-BR" sz="1600" dirty="0">
                <a:latin typeface="Cambria" panose="02040503050406030204" pitchFamily="18" charset="0"/>
                <a:hlinkClick r:id="rId6"/>
              </a:rPr>
              <a:t>https://www.youtube.com/watch?v=Yb7dywvItZM</a:t>
            </a:r>
            <a:endParaRPr lang="pt-BR" sz="1600" dirty="0">
              <a:latin typeface="Cambria" pitchFamily="18" charset="0"/>
            </a:endParaRPr>
          </a:p>
          <a:p>
            <a:pPr algn="just"/>
            <a:endParaRPr lang="pt-BR" sz="1600" dirty="0">
              <a:latin typeface="Cambria" pitchFamily="18" charset="0"/>
            </a:endParaRPr>
          </a:p>
          <a:p>
            <a:pPr algn="just"/>
            <a:r>
              <a:rPr lang="pt-BR" sz="1600" b="1" dirty="0">
                <a:latin typeface="Cambria" pitchFamily="18" charset="0"/>
              </a:rPr>
              <a:t>Gin. de Trampolim (</a:t>
            </a:r>
            <a:r>
              <a:rPr lang="pt-BR" sz="1600" b="1" dirty="0" err="1">
                <a:latin typeface="Cambria" pitchFamily="18" charset="0"/>
              </a:rPr>
              <a:t>tumbling</a:t>
            </a:r>
            <a:r>
              <a:rPr lang="pt-BR" sz="1600" b="1" dirty="0">
                <a:latin typeface="Cambria" pitchFamily="18" charset="0"/>
              </a:rPr>
              <a:t>): </a:t>
            </a:r>
            <a:r>
              <a:rPr lang="pt-BR" sz="1600" dirty="0">
                <a:latin typeface="Cambria" panose="02040503050406030204" pitchFamily="18" charset="0"/>
                <a:hlinkClick r:id="rId7"/>
              </a:rPr>
              <a:t>https://www.youtube.com/watch?v=ctpzE88kZnA</a:t>
            </a:r>
            <a:endParaRPr lang="pt-BR" sz="1600" dirty="0">
              <a:latin typeface="Cambria" pitchFamily="18" charset="0"/>
            </a:endParaRPr>
          </a:p>
          <a:p>
            <a:pPr algn="just"/>
            <a:endParaRPr lang="pt-BR" sz="1600" dirty="0">
              <a:latin typeface="Cambria" pitchFamily="18" charset="0"/>
            </a:endParaRPr>
          </a:p>
          <a:p>
            <a:pPr algn="just"/>
            <a:r>
              <a:rPr lang="pt-BR" sz="1600" b="1" dirty="0">
                <a:latin typeface="Cambria" pitchFamily="18" charset="0"/>
              </a:rPr>
              <a:t>Gin. de Trampolim (duplo mini trampolim): </a:t>
            </a:r>
            <a:r>
              <a:rPr lang="pt-BR" sz="1600" dirty="0">
                <a:latin typeface="Cambria" pitchFamily="18" charset="0"/>
                <a:hlinkClick r:id="rId8"/>
              </a:rPr>
              <a:t>https://youtu.be/2tMweEglMP4</a:t>
            </a:r>
            <a:endParaRPr lang="pt-BR" sz="1600" dirty="0">
              <a:latin typeface="Cambria" pitchFamily="18" charset="0"/>
            </a:endParaRPr>
          </a:p>
          <a:p>
            <a:pPr algn="just"/>
            <a:endParaRPr lang="pt-BR" sz="1600" dirty="0">
              <a:latin typeface="Cambria" pitchFamily="18" charset="0"/>
            </a:endParaRPr>
          </a:p>
          <a:p>
            <a:pPr algn="just"/>
            <a:r>
              <a:rPr lang="pt-BR" sz="1600" b="1" dirty="0">
                <a:latin typeface="Cambria" pitchFamily="18" charset="0"/>
              </a:rPr>
              <a:t>Gin. Acrobática: </a:t>
            </a:r>
            <a:r>
              <a:rPr lang="pt-BR" sz="1600" dirty="0">
                <a:latin typeface="Cambria" panose="02040503050406030204" pitchFamily="18" charset="0"/>
                <a:hlinkClick r:id="rId9"/>
              </a:rPr>
              <a:t>https://www.youtube.com/watch?v=dLZi7s1mJYc</a:t>
            </a:r>
            <a:endParaRPr lang="pt-BR" sz="1600" b="1" dirty="0">
              <a:latin typeface="Cambria" pitchFamily="18" charset="0"/>
            </a:endParaRPr>
          </a:p>
          <a:p>
            <a:pPr algn="just"/>
            <a:endParaRPr lang="pt-BR" sz="1600" dirty="0">
              <a:latin typeface="Cambria" pitchFamily="18" charset="0"/>
            </a:endParaRPr>
          </a:p>
          <a:p>
            <a:pPr algn="just"/>
            <a:r>
              <a:rPr lang="pt-BR" sz="1600" b="1" dirty="0">
                <a:latin typeface="Cambria" pitchFamily="18" charset="0"/>
              </a:rPr>
              <a:t>Gin. Aeróbica: </a:t>
            </a:r>
            <a:r>
              <a:rPr lang="pt-BR" sz="1600" dirty="0">
                <a:latin typeface="Cambria" pitchFamily="18" charset="0"/>
                <a:hlinkClick r:id="rId10"/>
              </a:rPr>
              <a:t>https://www.youtube.com/watch?v=_DFbORUJJbI</a:t>
            </a:r>
            <a:endParaRPr lang="pt-BR" sz="1600" dirty="0">
              <a:latin typeface="Cambria" pitchFamily="18" charset="0"/>
            </a:endParaRPr>
          </a:p>
          <a:p>
            <a:pPr algn="just"/>
            <a:endParaRPr lang="pt-BR" sz="1600" dirty="0">
              <a:latin typeface="Cambria" pitchFamily="18" charset="0"/>
            </a:endParaRPr>
          </a:p>
          <a:p>
            <a:pPr algn="just"/>
            <a:r>
              <a:rPr lang="pt-BR" sz="1600" b="1" dirty="0">
                <a:latin typeface="Cambria" pitchFamily="18" charset="0"/>
              </a:rPr>
              <a:t>Ginástica Para Todos: </a:t>
            </a:r>
            <a:r>
              <a:rPr lang="pt-BR" sz="1600" dirty="0">
                <a:latin typeface="Cambria" panose="02040503050406030204" pitchFamily="18" charset="0"/>
                <a:hlinkClick r:id="rId11"/>
              </a:rPr>
              <a:t>https://www.youtube.com/watch?v=VEN-r9w9G0I</a:t>
            </a:r>
            <a:endParaRPr lang="pt-BR" sz="1600" b="1" dirty="0">
              <a:latin typeface="Cambria" pitchFamily="18" charset="0"/>
            </a:endParaRPr>
          </a:p>
        </p:txBody>
      </p:sp>
      <p:sp>
        <p:nvSpPr>
          <p:cNvPr id="5" name="CaixaDeTexto 4"/>
          <p:cNvSpPr txBox="1"/>
          <p:nvPr/>
        </p:nvSpPr>
        <p:spPr>
          <a:xfrm>
            <a:off x="971600" y="6021288"/>
            <a:ext cx="6984776" cy="671334"/>
          </a:xfrm>
          <a:prstGeom prst="roundRect">
            <a:avLst>
              <a:gd name="adj" fmla="val 25487"/>
            </a:avLst>
          </a:prstGeom>
          <a:solidFill>
            <a:srgbClr val="FFFF00"/>
          </a:solidFill>
        </p:spPr>
        <p:txBody>
          <a:bodyPr wrap="square" rtlCol="0">
            <a:spAutoFit/>
          </a:bodyPr>
          <a:lstStyle/>
          <a:p>
            <a:pPr algn="ctr"/>
            <a:r>
              <a:rPr lang="pt-BR" b="1" dirty="0">
                <a:latin typeface="Cambria" panose="02040503050406030204" pitchFamily="18" charset="0"/>
              </a:rPr>
              <a:t>Para mais vídeos, acesse o canal da FIG no </a:t>
            </a:r>
            <a:r>
              <a:rPr lang="pt-BR" b="1" dirty="0" err="1">
                <a:latin typeface="Cambria" panose="02040503050406030204" pitchFamily="18" charset="0"/>
              </a:rPr>
              <a:t>youtube</a:t>
            </a:r>
            <a:r>
              <a:rPr lang="pt-BR" b="1" dirty="0">
                <a:latin typeface="Cambria" panose="02040503050406030204" pitchFamily="18" charset="0"/>
              </a:rPr>
              <a:t>: </a:t>
            </a:r>
            <a:r>
              <a:rPr lang="pt-BR" dirty="0">
                <a:latin typeface="Cambria" panose="02040503050406030204" pitchFamily="18" charset="0"/>
                <a:hlinkClick r:id="rId12"/>
              </a:rPr>
              <a:t>https://www.youtube.com/user/figchannel/videos</a:t>
            </a:r>
            <a:endParaRPr lang="pt-BR" dirty="0">
              <a:latin typeface="Cambria" panose="02040503050406030204" pitchFamily="18" charset="0"/>
            </a:endParaRPr>
          </a:p>
        </p:txBody>
      </p:sp>
    </p:spTree>
    <p:extLst>
      <p:ext uri="{BB962C8B-B14F-4D97-AF65-F5344CB8AC3E}">
        <p14:creationId xmlns:p14="http://schemas.microsoft.com/office/powerpoint/2010/main" val="877834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27</a:t>
            </a:fld>
            <a:endParaRPr lang="pt-BR"/>
          </a:p>
        </p:txBody>
      </p:sp>
      <p:sp>
        <p:nvSpPr>
          <p:cNvPr id="3" name="CaixaDeTexto 2"/>
          <p:cNvSpPr txBox="1"/>
          <p:nvPr/>
        </p:nvSpPr>
        <p:spPr>
          <a:xfrm>
            <a:off x="1750187" y="2564904"/>
            <a:ext cx="5643627" cy="1328023"/>
          </a:xfrm>
          <a:prstGeom prst="roundRect">
            <a:avLst/>
          </a:prstGeom>
          <a:solidFill>
            <a:srgbClr val="00B050"/>
          </a:solidFill>
        </p:spPr>
        <p:txBody>
          <a:bodyPr wrap="square" rtlCol="0">
            <a:spAutoFit/>
          </a:bodyPr>
          <a:lstStyle/>
          <a:p>
            <a:pPr algn="ctr"/>
            <a:r>
              <a:rPr lang="pt-BR" sz="3600" b="1" dirty="0">
                <a:latin typeface="Cambria" pitchFamily="18" charset="0"/>
              </a:rPr>
              <a:t>Ginásticas Não Oficiais</a:t>
            </a:r>
          </a:p>
          <a:p>
            <a:pPr algn="ctr"/>
            <a:r>
              <a:rPr lang="pt-BR" sz="3600" b="1" dirty="0">
                <a:latin typeface="Cambria" pitchFamily="18" charset="0"/>
              </a:rPr>
              <a:t>- Competitivas</a:t>
            </a:r>
          </a:p>
        </p:txBody>
      </p:sp>
      <p:sp>
        <p:nvSpPr>
          <p:cNvPr id="4" name="CaixaDeTexto 3"/>
          <p:cNvSpPr txBox="1"/>
          <p:nvPr/>
        </p:nvSpPr>
        <p:spPr>
          <a:xfrm>
            <a:off x="1115616" y="5157192"/>
            <a:ext cx="6912768" cy="1534478"/>
          </a:xfrm>
          <a:prstGeom prst="roundRect">
            <a:avLst>
              <a:gd name="adj" fmla="val 7617"/>
            </a:avLst>
          </a:prstGeom>
          <a:solidFill>
            <a:srgbClr val="FFFF00"/>
          </a:solidFill>
        </p:spPr>
        <p:txBody>
          <a:bodyPr wrap="square" rtlCol="0">
            <a:spAutoFit/>
          </a:bodyPr>
          <a:lstStyle/>
          <a:p>
            <a:pPr algn="just"/>
            <a:r>
              <a:rPr lang="pt-BR" dirty="0" err="1">
                <a:latin typeface="Cambria" pitchFamily="18" charset="0"/>
              </a:rPr>
              <a:t>Obs</a:t>
            </a:r>
            <a:r>
              <a:rPr lang="pt-BR" dirty="0">
                <a:latin typeface="Cambria" pitchFamily="18" charset="0"/>
              </a:rPr>
              <a:t>: Como todas as ginásticas oficiais competitivas, os movimentos das ginásticas não oficiais também podem ser utilizados em apresentações de ginástica sem caráter competitivo (demonstração), inclusive fazendo parte de apresentações de Ginástica Para Todos e participando da </a:t>
            </a:r>
            <a:r>
              <a:rPr lang="pt-BR" i="1" dirty="0" err="1">
                <a:latin typeface="Cambria" pitchFamily="18" charset="0"/>
              </a:rPr>
              <a:t>Gymnaestrada</a:t>
            </a:r>
            <a:r>
              <a:rPr lang="pt-BR" dirty="0">
                <a:latin typeface="Cambria" pitchFamily="18" charset="0"/>
              </a:rPr>
              <a:t>.</a:t>
            </a:r>
          </a:p>
        </p:txBody>
      </p:sp>
    </p:spTree>
    <p:extLst>
      <p:ext uri="{BB962C8B-B14F-4D97-AF65-F5344CB8AC3E}">
        <p14:creationId xmlns:p14="http://schemas.microsoft.com/office/powerpoint/2010/main" val="988438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28</a:t>
            </a:fld>
            <a:endParaRPr lang="pt-BR"/>
          </a:p>
        </p:txBody>
      </p:sp>
      <p:sp>
        <p:nvSpPr>
          <p:cNvPr id="3" name="CaixaDeTexto 2"/>
          <p:cNvSpPr txBox="1"/>
          <p:nvPr/>
        </p:nvSpPr>
        <p:spPr>
          <a:xfrm>
            <a:off x="392877" y="405750"/>
            <a:ext cx="6051331" cy="646986"/>
          </a:xfrm>
          <a:prstGeom prst="roundRect">
            <a:avLst/>
          </a:prstGeom>
          <a:solidFill>
            <a:schemeClr val="bg1">
              <a:lumMod val="85000"/>
            </a:schemeClr>
          </a:solidFill>
        </p:spPr>
        <p:txBody>
          <a:bodyPr wrap="square" rtlCol="0">
            <a:spAutoFit/>
          </a:bodyPr>
          <a:lstStyle/>
          <a:p>
            <a:pPr algn="ctr"/>
            <a:r>
              <a:rPr lang="pt-BR" sz="3200" b="1" dirty="0">
                <a:latin typeface="Cambria" pitchFamily="18" charset="0"/>
              </a:rPr>
              <a:t>Ginástica Rítmica Masculina</a:t>
            </a:r>
          </a:p>
        </p:txBody>
      </p:sp>
      <p:sp>
        <p:nvSpPr>
          <p:cNvPr id="4" name="CaixaDeTexto 3"/>
          <p:cNvSpPr txBox="1"/>
          <p:nvPr/>
        </p:nvSpPr>
        <p:spPr>
          <a:xfrm>
            <a:off x="179512" y="1340768"/>
            <a:ext cx="8856984" cy="2397621"/>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A Ginástica Rítmica Masculina pode ser encontrada em dois formatos: há o modelo igual ao feminino já existente na FIG (com os mesmos aparelhos) e o modelo oriental, nascido no Japão. Pelo modelo japonês ser diferente, iremos nos concentrar nele: pode ser competido em grupo (de 6 ginastas) sem nenhum aparelho (performance chamada “mãos livres”), ou de forma individual em 2 aparelhos novos (o bastão e as duas argolas) e 2 aparelhos que já existem na GR feminina (as maças e a corda). Outro diferencial da GR masculina oriental é a inclusão de movimentações oriundas das Artes Marciais. A responsável pela GR Masculina oriental é a Federação Japonesa de Ginástica.</a:t>
            </a: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924" y="4186874"/>
            <a:ext cx="3089704" cy="2352038"/>
          </a:xfrm>
          <a:prstGeom prst="rect">
            <a:avLst/>
          </a:prstGeom>
        </p:spPr>
      </p:pic>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t="3713" r="10542" b="5988"/>
          <a:stretch/>
        </p:blipFill>
        <p:spPr>
          <a:xfrm>
            <a:off x="602381" y="3858587"/>
            <a:ext cx="1614228" cy="2117526"/>
          </a:xfrm>
          <a:prstGeom prst="rect">
            <a:avLst/>
          </a:prstGeom>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53" y="4002814"/>
            <a:ext cx="2512676" cy="2089110"/>
          </a:xfrm>
          <a:prstGeom prst="rect">
            <a:avLst/>
          </a:prstGeom>
        </p:spPr>
      </p:pic>
      <p:sp>
        <p:nvSpPr>
          <p:cNvPr id="8" name="CaixaDeTexto 7"/>
          <p:cNvSpPr txBox="1"/>
          <p:nvPr/>
        </p:nvSpPr>
        <p:spPr>
          <a:xfrm>
            <a:off x="329375" y="6096312"/>
            <a:ext cx="2160240" cy="671334"/>
          </a:xfrm>
          <a:prstGeom prst="roundRect">
            <a:avLst>
              <a:gd name="adj" fmla="val 7617"/>
            </a:avLst>
          </a:prstGeom>
          <a:solidFill>
            <a:srgbClr val="FFFF00"/>
          </a:solidFill>
        </p:spPr>
        <p:txBody>
          <a:bodyPr wrap="square" rtlCol="0">
            <a:spAutoFit/>
          </a:bodyPr>
          <a:lstStyle/>
          <a:p>
            <a:pPr algn="ctr"/>
            <a:r>
              <a:rPr lang="pt-BR" sz="1200" dirty="0">
                <a:latin typeface="Cambria" pitchFamily="18" charset="0"/>
              </a:rPr>
              <a:t>GR Masculina com os mesmos aparelhos da feminina disputada na Europa</a:t>
            </a:r>
          </a:p>
        </p:txBody>
      </p:sp>
    </p:spTree>
    <p:extLst>
      <p:ext uri="{BB962C8B-B14F-4D97-AF65-F5344CB8AC3E}">
        <p14:creationId xmlns:p14="http://schemas.microsoft.com/office/powerpoint/2010/main" val="2426166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29</a:t>
            </a:fld>
            <a:endParaRPr lang="pt-BR"/>
          </a:p>
        </p:txBody>
      </p:sp>
      <p:sp>
        <p:nvSpPr>
          <p:cNvPr id="3" name="CaixaDeTexto 2"/>
          <p:cNvSpPr txBox="1"/>
          <p:nvPr/>
        </p:nvSpPr>
        <p:spPr>
          <a:xfrm>
            <a:off x="128952" y="188640"/>
            <a:ext cx="7488832" cy="2685336"/>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A Ginástica Rítmica Masculina é aceita pela FIG, que participa até da organização de alguns eventos. Todavia, ela não foi incluída ainda na federação, muitos acusam preconceito de gênero na instituição. Por outro lado, a federação diz que o número de praticantes é pequeno e a modalidade não tem grande relevância. A GR Masculina já teve campeonatos mundiais com a participação de países como Canadá, EUA e Austrália. Uma curiosidade olímpica a respeito: apenas a Ginástica Rítmica e o Nado sincronizado são modalidades que não aceitam a participação dos dois gêneros nas Olimpíadas, apenas de mulheres.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3212976"/>
            <a:ext cx="7620000" cy="2524125"/>
          </a:xfrm>
          <a:prstGeom prst="rect">
            <a:avLst/>
          </a:prstGeom>
        </p:spPr>
      </p:pic>
    </p:spTree>
    <p:extLst>
      <p:ext uri="{BB962C8B-B14F-4D97-AF65-F5344CB8AC3E}">
        <p14:creationId xmlns:p14="http://schemas.microsoft.com/office/powerpoint/2010/main" val="148230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13C74AB8-B8A7-4963-9762-442A3B5634FC}" type="slidenum">
              <a:rPr lang="pt-BR" smtClean="0"/>
              <a:pPr/>
              <a:t>3</a:t>
            </a:fld>
            <a:endParaRPr lang="pt-BR"/>
          </a:p>
        </p:txBody>
      </p:sp>
      <p:sp>
        <p:nvSpPr>
          <p:cNvPr id="4" name="CaixaDeTexto 3"/>
          <p:cNvSpPr txBox="1"/>
          <p:nvPr/>
        </p:nvSpPr>
        <p:spPr>
          <a:xfrm>
            <a:off x="428596" y="285728"/>
            <a:ext cx="6735692" cy="2145268"/>
          </a:xfrm>
          <a:prstGeom prst="roundRect">
            <a:avLst/>
          </a:prstGeom>
          <a:solidFill>
            <a:srgbClr val="FFFF00"/>
          </a:solidFill>
        </p:spPr>
        <p:txBody>
          <a:bodyPr wrap="square" rtlCol="0">
            <a:spAutoFit/>
          </a:bodyPr>
          <a:lstStyle/>
          <a:p>
            <a:pPr algn="just"/>
            <a:r>
              <a:rPr lang="pt-BR" sz="2000" dirty="0">
                <a:latin typeface="Cambria" pitchFamily="18" charset="0"/>
              </a:rPr>
              <a:t>A ginástica (que relembremos, trata do objetivo de treinar o corpo de forma sistematizada, com metodologia) faz parte da vida humana de diversas formas. Historicamente, várias formas de treinar o corpo (ginástica) surgiram e evoluíram. Aqui, buscaremos discriminar diferentes tipos de ginástica existentes e suas características.</a:t>
            </a:r>
          </a:p>
        </p:txBody>
      </p:sp>
      <p:pic>
        <p:nvPicPr>
          <p:cNvPr id="6" name="Imagem 5" descr="325_3a03ea72-035a-3620-910f-fef8f5be4714.jpg"/>
          <p:cNvPicPr>
            <a:picLocks noChangeAspect="1"/>
          </p:cNvPicPr>
          <p:nvPr/>
        </p:nvPicPr>
        <p:blipFill>
          <a:blip r:embed="rId2"/>
          <a:srcRect l="7333" r="8667"/>
          <a:stretch>
            <a:fillRect/>
          </a:stretch>
        </p:blipFill>
        <p:spPr>
          <a:xfrm>
            <a:off x="6608886" y="2462615"/>
            <a:ext cx="2230288" cy="1486860"/>
          </a:xfrm>
          <a:prstGeom prst="rect">
            <a:avLst/>
          </a:prstGeom>
          <a:ln>
            <a:noFill/>
          </a:ln>
          <a:effectLst>
            <a:softEdge rad="112500"/>
          </a:effectLst>
        </p:spPr>
      </p:pic>
      <p:pic>
        <p:nvPicPr>
          <p:cNvPr id="7" name="Imagem 6" descr="ginastica-laboral_sm.jpeg"/>
          <p:cNvPicPr>
            <a:picLocks noChangeAspect="1"/>
          </p:cNvPicPr>
          <p:nvPr/>
        </p:nvPicPr>
        <p:blipFill>
          <a:blip r:embed="rId3"/>
          <a:stretch>
            <a:fillRect/>
          </a:stretch>
        </p:blipFill>
        <p:spPr>
          <a:xfrm>
            <a:off x="581677" y="2578804"/>
            <a:ext cx="2726234" cy="2039222"/>
          </a:xfrm>
          <a:prstGeom prst="rect">
            <a:avLst/>
          </a:prstGeom>
          <a:ln>
            <a:noFill/>
          </a:ln>
          <a:effectLst>
            <a:softEdge rad="112500"/>
          </a:effectLst>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814" y="3097601"/>
            <a:ext cx="3110764" cy="2077546"/>
          </a:xfrm>
          <a:prstGeom prst="rect">
            <a:avLst/>
          </a:prstGeom>
          <a:ln>
            <a:noFill/>
          </a:ln>
          <a:effectLst>
            <a:softEdge rad="112500"/>
          </a:effectLst>
        </p:spPr>
      </p:pic>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596" y="4911028"/>
            <a:ext cx="2133296" cy="1445322"/>
          </a:xfrm>
          <a:prstGeom prst="rect">
            <a:avLst/>
          </a:prstGeom>
          <a:ln>
            <a:noFill/>
          </a:ln>
          <a:effectLst>
            <a:softEdge rad="112500"/>
          </a:effectLst>
        </p:spPr>
      </p:pic>
      <p:pic>
        <p:nvPicPr>
          <p:cNvPr id="10" name="Image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3446" y="4482568"/>
            <a:ext cx="2064362" cy="1548272"/>
          </a:xfrm>
          <a:prstGeom prst="rect">
            <a:avLst/>
          </a:prstGeom>
          <a:ln>
            <a:noFill/>
          </a:ln>
          <a:effectLst>
            <a:softEdge rad="112500"/>
          </a:effectLst>
        </p:spPr>
      </p:pic>
      <p:pic>
        <p:nvPicPr>
          <p:cNvPr id="11" name="Image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3808" y="5278682"/>
            <a:ext cx="2275168" cy="1279782"/>
          </a:xfrm>
          <a:prstGeom prst="rect">
            <a:avLst/>
          </a:prstGeom>
          <a:ln>
            <a:noFill/>
          </a:ln>
          <a:effectLst>
            <a:softEdge rad="112500"/>
          </a:effectLst>
        </p:spPr>
      </p:pic>
    </p:spTree>
    <p:extLst>
      <p:ext uri="{BB962C8B-B14F-4D97-AF65-F5344CB8AC3E}">
        <p14:creationId xmlns:p14="http://schemas.microsoft.com/office/powerpoint/2010/main" val="2370386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30</a:t>
            </a:fld>
            <a:endParaRPr lang="pt-BR"/>
          </a:p>
        </p:txBody>
      </p:sp>
      <p:sp>
        <p:nvSpPr>
          <p:cNvPr id="3" name="CaixaDeTexto 2"/>
          <p:cNvSpPr txBox="1"/>
          <p:nvPr/>
        </p:nvSpPr>
        <p:spPr>
          <a:xfrm>
            <a:off x="392877" y="405750"/>
            <a:ext cx="6051331" cy="646986"/>
          </a:xfrm>
          <a:prstGeom prst="roundRect">
            <a:avLst/>
          </a:prstGeom>
          <a:solidFill>
            <a:schemeClr val="bg1">
              <a:lumMod val="85000"/>
            </a:schemeClr>
          </a:solidFill>
        </p:spPr>
        <p:txBody>
          <a:bodyPr wrap="square" rtlCol="0">
            <a:spAutoFit/>
          </a:bodyPr>
          <a:lstStyle/>
          <a:p>
            <a:pPr algn="ctr"/>
            <a:r>
              <a:rPr lang="pt-BR" sz="3200" b="1" dirty="0">
                <a:latin typeface="Cambria" pitchFamily="18" charset="0"/>
              </a:rPr>
              <a:t>Rope Skipping/</a:t>
            </a:r>
            <a:r>
              <a:rPr lang="pt-BR" sz="3200" b="1" dirty="0" err="1">
                <a:latin typeface="Cambria" pitchFamily="18" charset="0"/>
              </a:rPr>
              <a:t>Jump</a:t>
            </a:r>
            <a:r>
              <a:rPr lang="pt-BR" sz="3200" b="1" dirty="0">
                <a:latin typeface="Cambria" pitchFamily="18" charset="0"/>
              </a:rPr>
              <a:t> Rope</a:t>
            </a:r>
          </a:p>
        </p:txBody>
      </p:sp>
      <p:sp>
        <p:nvSpPr>
          <p:cNvPr id="4" name="CaixaDeTexto 3"/>
          <p:cNvSpPr txBox="1"/>
          <p:nvPr/>
        </p:nvSpPr>
        <p:spPr>
          <a:xfrm>
            <a:off x="179512" y="1340768"/>
            <a:ext cx="8773008" cy="1822192"/>
          </a:xfrm>
          <a:prstGeom prst="roundRect">
            <a:avLst>
              <a:gd name="adj" fmla="val 7617"/>
            </a:avLst>
          </a:prstGeom>
          <a:solidFill>
            <a:srgbClr val="FFFF00"/>
          </a:solidFill>
        </p:spPr>
        <p:txBody>
          <a:bodyPr wrap="square" rtlCol="0">
            <a:spAutoFit/>
          </a:bodyPr>
          <a:lstStyle/>
          <a:p>
            <a:pPr algn="just"/>
            <a:r>
              <a:rPr lang="pt-BR" dirty="0">
                <a:latin typeface="Cambria" panose="02040503050406030204" pitchFamily="18" charset="0"/>
              </a:rPr>
              <a:t>A Rope Skipping/</a:t>
            </a:r>
            <a:r>
              <a:rPr lang="pt-BR" dirty="0" err="1">
                <a:latin typeface="Cambria" pitchFamily="18" charset="0"/>
              </a:rPr>
              <a:t>Jump</a:t>
            </a:r>
            <a:r>
              <a:rPr lang="pt-BR" dirty="0">
                <a:latin typeface="Cambria" pitchFamily="18" charset="0"/>
              </a:rPr>
              <a:t> Rope se especializa em um aparelho/objeto para realizar a ginástica: a corda (a tradução do termo em inglês é literalmente “pular corda”). A Internacional </a:t>
            </a:r>
            <a:r>
              <a:rPr lang="pt-BR" dirty="0" err="1">
                <a:latin typeface="Cambria" pitchFamily="18" charset="0"/>
              </a:rPr>
              <a:t>Jump</a:t>
            </a:r>
            <a:r>
              <a:rPr lang="pt-BR" dirty="0">
                <a:latin typeface="Cambria" pitchFamily="18" charset="0"/>
              </a:rPr>
              <a:t> Rope Union (</a:t>
            </a:r>
            <a:r>
              <a:rPr lang="pt-BR" dirty="0">
                <a:latin typeface="Cambria" panose="02040503050406030204" pitchFamily="18" charset="0"/>
                <a:hlinkClick r:id="rId2"/>
              </a:rPr>
              <a:t>https://ijru.sport/</a:t>
            </a:r>
            <a:r>
              <a:rPr lang="pt-BR" dirty="0">
                <a:latin typeface="Cambria" panose="02040503050406030204" pitchFamily="18" charset="0"/>
              </a:rPr>
              <a:t>) parece ser a federação máxima da modalidade, de acordo com a internet. As competições acontecem em grupos de diferentes tamanhos ou de forma individual, seja estilo livre (com acrobacias), velocidade (maior número de saltos num tempo curto) ou resistência (tempo longo).</a:t>
            </a: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63" y="3640063"/>
            <a:ext cx="3026996" cy="2017998"/>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4428" y="4778335"/>
            <a:ext cx="2640360" cy="1759452"/>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9457" y="3689385"/>
            <a:ext cx="2880320" cy="1919354"/>
          </a:xfrm>
          <a:prstGeom prst="rect">
            <a:avLst/>
          </a:prstGeom>
        </p:spPr>
      </p:pic>
    </p:spTree>
    <p:extLst>
      <p:ext uri="{BB962C8B-B14F-4D97-AF65-F5344CB8AC3E}">
        <p14:creationId xmlns:p14="http://schemas.microsoft.com/office/powerpoint/2010/main" val="2316773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31</a:t>
            </a:fld>
            <a:endParaRPr lang="pt-BR"/>
          </a:p>
        </p:txBody>
      </p:sp>
      <p:sp>
        <p:nvSpPr>
          <p:cNvPr id="3" name="CaixaDeTexto 2"/>
          <p:cNvSpPr txBox="1"/>
          <p:nvPr/>
        </p:nvSpPr>
        <p:spPr>
          <a:xfrm>
            <a:off x="251520" y="620688"/>
            <a:ext cx="7128792" cy="1534478"/>
          </a:xfrm>
          <a:prstGeom prst="roundRect">
            <a:avLst>
              <a:gd name="adj" fmla="val 7617"/>
            </a:avLst>
          </a:prstGeom>
          <a:solidFill>
            <a:srgbClr val="FFFF00"/>
          </a:solidFill>
        </p:spPr>
        <p:txBody>
          <a:bodyPr wrap="square" rtlCol="0">
            <a:spAutoFit/>
          </a:bodyPr>
          <a:lstStyle/>
          <a:p>
            <a:pPr algn="just"/>
            <a:r>
              <a:rPr lang="pt-BR" dirty="0">
                <a:latin typeface="Cambria" panose="02040503050406030204" pitchFamily="18" charset="0"/>
              </a:rPr>
              <a:t>Uma curiosidade sobre a modalidade é que a brasileira/húngara </a:t>
            </a:r>
            <a:r>
              <a:rPr lang="pt-BR" dirty="0" err="1">
                <a:latin typeface="Cambria" panose="02040503050406030204" pitchFamily="18" charset="0"/>
              </a:rPr>
              <a:t>Vivien</a:t>
            </a:r>
            <a:r>
              <a:rPr lang="pt-BR" dirty="0">
                <a:latin typeface="Cambria" panose="02040503050406030204" pitchFamily="18" charset="0"/>
              </a:rPr>
              <a:t> </a:t>
            </a:r>
            <a:r>
              <a:rPr lang="pt-BR" dirty="0" err="1">
                <a:latin typeface="Cambria" panose="02040503050406030204" pitchFamily="18" charset="0"/>
              </a:rPr>
              <a:t>Vadja</a:t>
            </a:r>
            <a:r>
              <a:rPr lang="pt-BR" dirty="0">
                <a:latin typeface="Cambria" panose="02040503050406030204" pitchFamily="18" charset="0"/>
              </a:rPr>
              <a:t> é considerada uma das melhores puladoras de corda do mundo e já foi várias vezes campeã mundial. Além disso, já participou de vários programas de televisão pelo mundo e se apresentou nas Olimpíadas de Londres em 2012.</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2420888"/>
            <a:ext cx="4208018" cy="2560462"/>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711656"/>
            <a:ext cx="3810000" cy="3810000"/>
          </a:xfrm>
          <a:prstGeom prst="rect">
            <a:avLst/>
          </a:prstGeom>
        </p:spPr>
      </p:pic>
    </p:spTree>
    <p:extLst>
      <p:ext uri="{BB962C8B-B14F-4D97-AF65-F5344CB8AC3E}">
        <p14:creationId xmlns:p14="http://schemas.microsoft.com/office/powerpoint/2010/main" val="2504041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32</a:t>
            </a:fld>
            <a:endParaRPr lang="pt-BR"/>
          </a:p>
        </p:txBody>
      </p:sp>
      <p:sp>
        <p:nvSpPr>
          <p:cNvPr id="3" name="CaixaDeTexto 2"/>
          <p:cNvSpPr txBox="1"/>
          <p:nvPr/>
        </p:nvSpPr>
        <p:spPr>
          <a:xfrm>
            <a:off x="392877" y="405750"/>
            <a:ext cx="6051331" cy="646986"/>
          </a:xfrm>
          <a:prstGeom prst="roundRect">
            <a:avLst/>
          </a:prstGeom>
          <a:solidFill>
            <a:schemeClr val="bg1">
              <a:lumMod val="85000"/>
            </a:schemeClr>
          </a:solidFill>
        </p:spPr>
        <p:txBody>
          <a:bodyPr wrap="square" rtlCol="0">
            <a:spAutoFit/>
          </a:bodyPr>
          <a:lstStyle/>
          <a:p>
            <a:pPr algn="ctr"/>
            <a:r>
              <a:rPr lang="pt-BR" sz="3200" b="1" dirty="0">
                <a:latin typeface="Cambria" pitchFamily="18" charset="0"/>
              </a:rPr>
              <a:t>Roda ginástica</a:t>
            </a:r>
          </a:p>
        </p:txBody>
      </p:sp>
      <p:sp>
        <p:nvSpPr>
          <p:cNvPr id="4" name="CaixaDeTexto 3"/>
          <p:cNvSpPr txBox="1"/>
          <p:nvPr/>
        </p:nvSpPr>
        <p:spPr>
          <a:xfrm>
            <a:off x="179512" y="1340768"/>
            <a:ext cx="8773008" cy="2685336"/>
          </a:xfrm>
          <a:prstGeom prst="roundRect">
            <a:avLst>
              <a:gd name="adj" fmla="val 7617"/>
            </a:avLst>
          </a:prstGeom>
          <a:solidFill>
            <a:srgbClr val="FFFF00"/>
          </a:solidFill>
        </p:spPr>
        <p:txBody>
          <a:bodyPr wrap="square" rtlCol="0">
            <a:spAutoFit/>
          </a:bodyPr>
          <a:lstStyle/>
          <a:p>
            <a:pPr algn="just"/>
            <a:r>
              <a:rPr lang="pt-BR" dirty="0">
                <a:latin typeface="Cambria" panose="02040503050406030204" pitchFamily="18" charset="0"/>
              </a:rPr>
              <a:t>A Roda Ginástica (também conhecida com </a:t>
            </a:r>
            <a:r>
              <a:rPr lang="pt-BR" i="1" dirty="0" err="1">
                <a:latin typeface="Cambria" pitchFamily="18" charset="0"/>
              </a:rPr>
              <a:t>Gymwheel</a:t>
            </a:r>
            <a:r>
              <a:rPr lang="pt-BR" dirty="0">
                <a:latin typeface="Cambria" pitchFamily="18" charset="0"/>
              </a:rPr>
              <a:t>, ou </a:t>
            </a:r>
            <a:r>
              <a:rPr lang="pt-BR" i="1" dirty="0" err="1">
                <a:latin typeface="Cambria" pitchFamily="18" charset="0"/>
              </a:rPr>
              <a:t>Rhonrad</a:t>
            </a:r>
            <a:r>
              <a:rPr lang="pt-BR" dirty="0">
                <a:latin typeface="Cambria" pitchFamily="18" charset="0"/>
              </a:rPr>
              <a:t>, que é o nome original em alemão) foi um aparelho que surgiu na Alemanha criada por Otto </a:t>
            </a:r>
            <a:r>
              <a:rPr lang="pt-BR" dirty="0" err="1">
                <a:latin typeface="Cambria" pitchFamily="18" charset="0"/>
              </a:rPr>
              <a:t>Feick</a:t>
            </a:r>
            <a:r>
              <a:rPr lang="pt-BR" dirty="0">
                <a:latin typeface="Cambria" pitchFamily="18" charset="0"/>
              </a:rPr>
              <a:t>, em 1925. Segundo a Federação Internacional da modalidade (IRV - </a:t>
            </a:r>
            <a:r>
              <a:rPr lang="pt-BR" dirty="0">
                <a:latin typeface="Cambria" panose="02040503050406030204" pitchFamily="18" charset="0"/>
                <a:hlinkClick r:id="rId2"/>
              </a:rPr>
              <a:t>https://wheelgymnastics.sport/</a:t>
            </a:r>
            <a:r>
              <a:rPr lang="pt-BR" dirty="0">
                <a:latin typeface="Cambria" panose="02040503050406030204" pitchFamily="18" charset="0"/>
              </a:rPr>
              <a:t>), existem três linhas competitivas na roda ginástica: linha reta, espiral e abóbada (que dizem respeito a rotação que a roda faz no solo). A Roda Ginástica foi associada ao regime nazista alemão e assim caiu em esquecimento durante anos depois da segunda guerra, sendo retomada no final década de 1960. Hoje ela tem campeonato mundial e também muito utilizada por artistas circenses (em circos ou em ruas e praças públicas).</a:t>
            </a:r>
          </a:p>
        </p:txBody>
      </p:sp>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t="4289" b="4289"/>
          <a:stretch/>
        </p:blipFill>
        <p:spPr>
          <a:xfrm>
            <a:off x="199145" y="4259309"/>
            <a:ext cx="2137224" cy="1772518"/>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1352" y="5046692"/>
            <a:ext cx="2884744" cy="1622668"/>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1080" y="4308244"/>
            <a:ext cx="3301440" cy="1857060"/>
          </a:xfrm>
          <a:prstGeom prst="rect">
            <a:avLst/>
          </a:prstGeom>
        </p:spPr>
      </p:pic>
    </p:spTree>
    <p:extLst>
      <p:ext uri="{BB962C8B-B14F-4D97-AF65-F5344CB8AC3E}">
        <p14:creationId xmlns:p14="http://schemas.microsoft.com/office/powerpoint/2010/main" val="800627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33</a:t>
            </a:fld>
            <a:endParaRPr lang="pt-BR"/>
          </a:p>
        </p:txBody>
      </p:sp>
      <p:sp>
        <p:nvSpPr>
          <p:cNvPr id="3" name="CaixaDeTexto 2"/>
          <p:cNvSpPr txBox="1"/>
          <p:nvPr/>
        </p:nvSpPr>
        <p:spPr>
          <a:xfrm>
            <a:off x="323528" y="260648"/>
            <a:ext cx="7018718" cy="1822192"/>
          </a:xfrm>
          <a:prstGeom prst="roundRect">
            <a:avLst>
              <a:gd name="adj" fmla="val 7617"/>
            </a:avLst>
          </a:prstGeom>
          <a:solidFill>
            <a:srgbClr val="FFFF00"/>
          </a:solidFill>
        </p:spPr>
        <p:txBody>
          <a:bodyPr wrap="square" rtlCol="0">
            <a:spAutoFit/>
          </a:bodyPr>
          <a:lstStyle/>
          <a:p>
            <a:pPr algn="just"/>
            <a:r>
              <a:rPr lang="pt-BR" dirty="0">
                <a:latin typeface="Cambria" panose="02040503050406030204" pitchFamily="18" charset="0"/>
              </a:rPr>
              <a:t>A Roda </a:t>
            </a:r>
            <a:r>
              <a:rPr lang="pt-BR" dirty="0" err="1">
                <a:latin typeface="Cambria" panose="02040503050406030204" pitchFamily="18" charset="0"/>
              </a:rPr>
              <a:t>Cyr</a:t>
            </a:r>
            <a:r>
              <a:rPr lang="pt-BR" dirty="0">
                <a:latin typeface="Cambria" panose="02040503050406030204" pitchFamily="18" charset="0"/>
              </a:rPr>
              <a:t> (</a:t>
            </a:r>
            <a:r>
              <a:rPr lang="pt-BR" i="1" dirty="0" err="1">
                <a:latin typeface="Cambria" panose="02040503050406030204" pitchFamily="18" charset="0"/>
              </a:rPr>
              <a:t>Cyrwheel</a:t>
            </a:r>
            <a:r>
              <a:rPr lang="pt-BR" dirty="0">
                <a:latin typeface="Cambria" panose="02040503050406030204" pitchFamily="18" charset="0"/>
              </a:rPr>
              <a:t>) é uma variação da Roda Ginástica, especula-se que também com origem alemã, mas que se popularizou com o artista circense Daniel </a:t>
            </a:r>
            <a:r>
              <a:rPr lang="pt-BR" dirty="0" err="1">
                <a:latin typeface="Cambria" panose="02040503050406030204" pitchFamily="18" charset="0"/>
              </a:rPr>
              <a:t>Cyr</a:t>
            </a:r>
            <a:r>
              <a:rPr lang="pt-BR" dirty="0">
                <a:latin typeface="Cambria" panose="02040503050406030204" pitchFamily="18" charset="0"/>
              </a:rPr>
              <a:t> (por isso o nome, há quem afirme que ele foi o inventor). Foi adicionada pela Federação de Roda Ginástica (IRV) em 2013 no circuito de competição. Diferente da Roda Ginástica, a Roda </a:t>
            </a:r>
            <a:r>
              <a:rPr lang="pt-BR" dirty="0" err="1">
                <a:latin typeface="Cambria" panose="02040503050406030204" pitchFamily="18" charset="0"/>
              </a:rPr>
              <a:t>Cyr</a:t>
            </a:r>
            <a:r>
              <a:rPr lang="pt-BR" dirty="0">
                <a:latin typeface="Cambria" panose="02040503050406030204" pitchFamily="18" charset="0"/>
              </a:rPr>
              <a:t> tem apenas um anel de alumínio.</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86" y="2562634"/>
            <a:ext cx="4304864" cy="2858430"/>
          </a:xfrm>
          <a:prstGeom prst="rect">
            <a:avLst/>
          </a:prstGeom>
        </p:spPr>
      </p:pic>
      <p:pic>
        <p:nvPicPr>
          <p:cNvPr id="5" name="Imagem 4"/>
          <p:cNvPicPr>
            <a:picLocks noChangeAspect="1"/>
          </p:cNvPicPr>
          <p:nvPr/>
        </p:nvPicPr>
        <p:blipFill rotWithShape="1">
          <a:blip r:embed="rId3" cstate="print">
            <a:extLst>
              <a:ext uri="{28A0092B-C50C-407E-A947-70E740481C1C}">
                <a14:useLocalDpi xmlns:a14="http://schemas.microsoft.com/office/drawing/2010/main" val="0"/>
              </a:ext>
            </a:extLst>
          </a:blip>
          <a:srcRect l="23397"/>
          <a:stretch/>
        </p:blipFill>
        <p:spPr>
          <a:xfrm>
            <a:off x="5020297" y="3282714"/>
            <a:ext cx="3631400" cy="2666566"/>
          </a:xfrm>
          <a:prstGeom prst="rect">
            <a:avLst/>
          </a:prstGeom>
        </p:spPr>
      </p:pic>
    </p:spTree>
    <p:extLst>
      <p:ext uri="{BB962C8B-B14F-4D97-AF65-F5344CB8AC3E}">
        <p14:creationId xmlns:p14="http://schemas.microsoft.com/office/powerpoint/2010/main" val="3385151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34</a:t>
            </a:fld>
            <a:endParaRPr lang="pt-BR"/>
          </a:p>
        </p:txBody>
      </p:sp>
      <p:sp>
        <p:nvSpPr>
          <p:cNvPr id="3" name="CaixaDeTexto 2"/>
          <p:cNvSpPr txBox="1"/>
          <p:nvPr/>
        </p:nvSpPr>
        <p:spPr>
          <a:xfrm>
            <a:off x="1180873" y="2276872"/>
            <a:ext cx="6782253" cy="1940957"/>
          </a:xfrm>
          <a:prstGeom prst="roundRect">
            <a:avLst/>
          </a:prstGeom>
          <a:solidFill>
            <a:srgbClr val="00B050"/>
          </a:solidFill>
        </p:spPr>
        <p:txBody>
          <a:bodyPr wrap="square" rtlCol="0">
            <a:spAutoFit/>
          </a:bodyPr>
          <a:lstStyle/>
          <a:p>
            <a:pPr algn="ctr"/>
            <a:r>
              <a:rPr lang="pt-BR" sz="3600" b="1" dirty="0">
                <a:latin typeface="Cambria" pitchFamily="18" charset="0"/>
              </a:rPr>
              <a:t>Ginásticas Não Oficiais</a:t>
            </a:r>
          </a:p>
          <a:p>
            <a:pPr algn="ctr"/>
            <a:r>
              <a:rPr lang="pt-BR" sz="3600" b="1" dirty="0">
                <a:latin typeface="Cambria" pitchFamily="18" charset="0"/>
              </a:rPr>
              <a:t>- Condicionamento Físico</a:t>
            </a:r>
          </a:p>
          <a:p>
            <a:pPr algn="ctr"/>
            <a:r>
              <a:rPr lang="pt-BR" sz="3600" b="1" dirty="0">
                <a:latin typeface="Cambria" pitchFamily="18" charset="0"/>
              </a:rPr>
              <a:t>- Conscientização Corporal</a:t>
            </a:r>
          </a:p>
        </p:txBody>
      </p:sp>
      <p:sp>
        <p:nvSpPr>
          <p:cNvPr id="4" name="CaixaDeTexto 3"/>
          <p:cNvSpPr txBox="1"/>
          <p:nvPr/>
        </p:nvSpPr>
        <p:spPr>
          <a:xfrm>
            <a:off x="1062641" y="5109587"/>
            <a:ext cx="7018718" cy="1246763"/>
          </a:xfrm>
          <a:prstGeom prst="roundRect">
            <a:avLst>
              <a:gd name="adj" fmla="val 7617"/>
            </a:avLst>
          </a:prstGeom>
          <a:solidFill>
            <a:srgbClr val="FFFF00"/>
          </a:solidFill>
        </p:spPr>
        <p:txBody>
          <a:bodyPr wrap="square" rtlCol="0">
            <a:spAutoFit/>
          </a:bodyPr>
          <a:lstStyle/>
          <a:p>
            <a:pPr algn="just"/>
            <a:r>
              <a:rPr lang="pt-BR" dirty="0" err="1">
                <a:latin typeface="Cambria" panose="02040503050406030204" pitchFamily="18" charset="0"/>
              </a:rPr>
              <a:t>Obs</a:t>
            </a:r>
            <a:r>
              <a:rPr lang="pt-BR" dirty="0">
                <a:latin typeface="Cambria" panose="02040503050406030204" pitchFamily="18" charset="0"/>
              </a:rPr>
              <a:t>: As ginásticas de condicionamento físico e de conscientização corporal não desejam, em geral, serem reconhecidas pela FIG porque não é objetivo delas transformarem-se em esporte, mas sim se difundirem como uma prática ligada a saúde da população em geral.</a:t>
            </a:r>
          </a:p>
        </p:txBody>
      </p:sp>
    </p:spTree>
    <p:extLst>
      <p:ext uri="{BB962C8B-B14F-4D97-AF65-F5344CB8AC3E}">
        <p14:creationId xmlns:p14="http://schemas.microsoft.com/office/powerpoint/2010/main" val="2654845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35</a:t>
            </a:fld>
            <a:endParaRPr lang="pt-BR"/>
          </a:p>
        </p:txBody>
      </p:sp>
      <p:sp>
        <p:nvSpPr>
          <p:cNvPr id="3" name="CaixaDeTexto 2"/>
          <p:cNvSpPr txBox="1"/>
          <p:nvPr/>
        </p:nvSpPr>
        <p:spPr>
          <a:xfrm>
            <a:off x="392877" y="405750"/>
            <a:ext cx="6051331" cy="646986"/>
          </a:xfrm>
          <a:prstGeom prst="roundRect">
            <a:avLst/>
          </a:prstGeom>
          <a:solidFill>
            <a:schemeClr val="bg1">
              <a:lumMod val="85000"/>
            </a:schemeClr>
          </a:solidFill>
        </p:spPr>
        <p:txBody>
          <a:bodyPr wrap="square" rtlCol="0">
            <a:spAutoFit/>
          </a:bodyPr>
          <a:lstStyle/>
          <a:p>
            <a:pPr algn="ctr"/>
            <a:r>
              <a:rPr lang="pt-BR" sz="3200" b="1" dirty="0" err="1">
                <a:latin typeface="Cambria" pitchFamily="18" charset="0"/>
              </a:rPr>
              <a:t>Body</a:t>
            </a:r>
            <a:r>
              <a:rPr lang="pt-BR" sz="3200" b="1" dirty="0">
                <a:latin typeface="Cambria" pitchFamily="18" charset="0"/>
              </a:rPr>
              <a:t> Systems/</a:t>
            </a:r>
            <a:r>
              <a:rPr lang="pt-BR" sz="3200" b="1" dirty="0" err="1">
                <a:latin typeface="Cambria" pitchFamily="18" charset="0"/>
              </a:rPr>
              <a:t>Les</a:t>
            </a:r>
            <a:r>
              <a:rPr lang="pt-BR" sz="3200" b="1" dirty="0">
                <a:latin typeface="Cambria" pitchFamily="18" charset="0"/>
              </a:rPr>
              <a:t> Mills</a:t>
            </a:r>
          </a:p>
        </p:txBody>
      </p:sp>
      <p:sp>
        <p:nvSpPr>
          <p:cNvPr id="4" name="CaixaDeTexto 3"/>
          <p:cNvSpPr txBox="1"/>
          <p:nvPr/>
        </p:nvSpPr>
        <p:spPr>
          <a:xfrm>
            <a:off x="179512" y="1340768"/>
            <a:ext cx="8773008" cy="1822192"/>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O programa </a:t>
            </a:r>
            <a:r>
              <a:rPr lang="pt-BR" dirty="0" err="1">
                <a:latin typeface="Cambria" pitchFamily="18" charset="0"/>
              </a:rPr>
              <a:t>Body</a:t>
            </a:r>
            <a:r>
              <a:rPr lang="pt-BR" dirty="0">
                <a:latin typeface="Cambria" pitchFamily="18" charset="0"/>
              </a:rPr>
              <a:t> Systems/</a:t>
            </a:r>
            <a:r>
              <a:rPr lang="pt-BR" dirty="0" err="1">
                <a:latin typeface="Cambria" pitchFamily="18" charset="0"/>
              </a:rPr>
              <a:t>Les</a:t>
            </a:r>
            <a:r>
              <a:rPr lang="pt-BR" dirty="0">
                <a:latin typeface="Cambria" pitchFamily="18" charset="0"/>
              </a:rPr>
              <a:t> Mills envolve uma série de possibilidades de treinamento ginástico de vários tipos e amplamente divulgados na mídia, certificando professores em todo o mundo, inclusive no Brasil. São exemplos desse programa produtos como </a:t>
            </a:r>
            <a:r>
              <a:rPr lang="pt-BR" dirty="0" err="1">
                <a:latin typeface="Cambria" pitchFamily="18" charset="0"/>
              </a:rPr>
              <a:t>Body</a:t>
            </a:r>
            <a:r>
              <a:rPr lang="pt-BR" dirty="0">
                <a:latin typeface="Cambria" pitchFamily="18" charset="0"/>
              </a:rPr>
              <a:t> </a:t>
            </a:r>
            <a:r>
              <a:rPr lang="pt-BR" dirty="0" err="1">
                <a:latin typeface="Cambria" pitchFamily="18" charset="0"/>
              </a:rPr>
              <a:t>Combat</a:t>
            </a:r>
            <a:r>
              <a:rPr lang="pt-BR" dirty="0">
                <a:latin typeface="Cambria" pitchFamily="18" charset="0"/>
              </a:rPr>
              <a:t>, </a:t>
            </a:r>
            <a:r>
              <a:rPr lang="pt-BR" dirty="0" err="1">
                <a:latin typeface="Cambria" pitchFamily="18" charset="0"/>
              </a:rPr>
              <a:t>Body</a:t>
            </a:r>
            <a:r>
              <a:rPr lang="pt-BR" dirty="0">
                <a:latin typeface="Cambria" pitchFamily="18" charset="0"/>
              </a:rPr>
              <a:t> </a:t>
            </a:r>
            <a:r>
              <a:rPr lang="pt-BR" dirty="0" err="1">
                <a:latin typeface="Cambria" pitchFamily="18" charset="0"/>
              </a:rPr>
              <a:t>Attack</a:t>
            </a:r>
            <a:r>
              <a:rPr lang="pt-BR" dirty="0">
                <a:latin typeface="Cambria" pitchFamily="18" charset="0"/>
              </a:rPr>
              <a:t>, </a:t>
            </a:r>
            <a:r>
              <a:rPr lang="pt-BR" dirty="0" err="1">
                <a:latin typeface="Cambria" pitchFamily="18" charset="0"/>
              </a:rPr>
              <a:t>Body</a:t>
            </a:r>
            <a:r>
              <a:rPr lang="pt-BR" dirty="0">
                <a:latin typeface="Cambria" pitchFamily="18" charset="0"/>
              </a:rPr>
              <a:t> </a:t>
            </a:r>
            <a:r>
              <a:rPr lang="pt-BR" dirty="0" err="1">
                <a:latin typeface="Cambria" pitchFamily="18" charset="0"/>
              </a:rPr>
              <a:t>Step</a:t>
            </a:r>
            <a:r>
              <a:rPr lang="pt-BR" dirty="0">
                <a:latin typeface="Cambria" pitchFamily="18" charset="0"/>
              </a:rPr>
              <a:t>, Power </a:t>
            </a:r>
            <a:r>
              <a:rPr lang="pt-BR" dirty="0" err="1">
                <a:latin typeface="Cambria" pitchFamily="18" charset="0"/>
              </a:rPr>
              <a:t>Jump</a:t>
            </a:r>
            <a:r>
              <a:rPr lang="pt-BR" dirty="0">
                <a:latin typeface="Cambria" pitchFamily="18" charset="0"/>
              </a:rPr>
              <a:t>, dentre outros. Todos pensados para o condicionamento físico em academias. Alguns produtos também são de ginástica de conscientização corporal, como o </a:t>
            </a:r>
            <a:r>
              <a:rPr lang="pt-BR" dirty="0" err="1">
                <a:latin typeface="Cambria" pitchFamily="18" charset="0"/>
              </a:rPr>
              <a:t>Body</a:t>
            </a:r>
            <a:r>
              <a:rPr lang="pt-BR" dirty="0">
                <a:latin typeface="Cambria" pitchFamily="18" charset="0"/>
              </a:rPr>
              <a:t> Balance.</a:t>
            </a: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6808" y="3327906"/>
            <a:ext cx="2736304" cy="1256516"/>
          </a:xfrm>
          <a:prstGeom prst="rect">
            <a:avLst/>
          </a:prstGeom>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6808" y="4887864"/>
            <a:ext cx="2736304" cy="1421456"/>
          </a:xfrm>
          <a:prstGeom prst="rect">
            <a:avLst/>
          </a:prstGeom>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27" y="3347370"/>
            <a:ext cx="4762500" cy="2952750"/>
          </a:xfrm>
          <a:prstGeom prst="rect">
            <a:avLst/>
          </a:prstGeom>
        </p:spPr>
      </p:pic>
    </p:spTree>
    <p:extLst>
      <p:ext uri="{BB962C8B-B14F-4D97-AF65-F5344CB8AC3E}">
        <p14:creationId xmlns:p14="http://schemas.microsoft.com/office/powerpoint/2010/main" val="2534445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36</a:t>
            </a:fld>
            <a:endParaRPr lang="pt-BR"/>
          </a:p>
        </p:txBody>
      </p:sp>
      <p:sp>
        <p:nvSpPr>
          <p:cNvPr id="3" name="CaixaDeTexto 2"/>
          <p:cNvSpPr txBox="1"/>
          <p:nvPr/>
        </p:nvSpPr>
        <p:spPr>
          <a:xfrm>
            <a:off x="392877" y="405750"/>
            <a:ext cx="6051331" cy="646986"/>
          </a:xfrm>
          <a:prstGeom prst="roundRect">
            <a:avLst/>
          </a:prstGeom>
          <a:solidFill>
            <a:schemeClr val="bg1">
              <a:lumMod val="85000"/>
            </a:schemeClr>
          </a:solidFill>
        </p:spPr>
        <p:txBody>
          <a:bodyPr wrap="square" rtlCol="0">
            <a:spAutoFit/>
          </a:bodyPr>
          <a:lstStyle/>
          <a:p>
            <a:pPr algn="ctr"/>
            <a:r>
              <a:rPr lang="pt-BR" sz="3200" b="1" dirty="0" err="1">
                <a:latin typeface="Cambria" pitchFamily="18" charset="0"/>
              </a:rPr>
              <a:t>Jump</a:t>
            </a:r>
            <a:r>
              <a:rPr lang="pt-BR" sz="3200" b="1" dirty="0">
                <a:latin typeface="Cambria" pitchFamily="18" charset="0"/>
              </a:rPr>
              <a:t> Fit</a:t>
            </a:r>
          </a:p>
        </p:txBody>
      </p:sp>
      <p:sp>
        <p:nvSpPr>
          <p:cNvPr id="4" name="CaixaDeTexto 3"/>
          <p:cNvSpPr txBox="1"/>
          <p:nvPr/>
        </p:nvSpPr>
        <p:spPr>
          <a:xfrm>
            <a:off x="179512" y="1340768"/>
            <a:ext cx="8773008" cy="2109907"/>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Quase toda academia tem um aula de </a:t>
            </a:r>
            <a:r>
              <a:rPr lang="pt-BR" i="1" dirty="0" err="1">
                <a:latin typeface="Cambria" pitchFamily="18" charset="0"/>
              </a:rPr>
              <a:t>jump</a:t>
            </a:r>
            <a:r>
              <a:rPr lang="pt-BR" dirty="0">
                <a:latin typeface="Cambria" pitchFamily="18" charset="0"/>
              </a:rPr>
              <a:t> em seu rol de serviços. As aulas com </a:t>
            </a:r>
            <a:r>
              <a:rPr lang="pt-BR" dirty="0" err="1">
                <a:latin typeface="Cambria" pitchFamily="18" charset="0"/>
              </a:rPr>
              <a:t>jump</a:t>
            </a:r>
            <a:r>
              <a:rPr lang="pt-BR" dirty="0">
                <a:latin typeface="Cambria" pitchFamily="18" charset="0"/>
              </a:rPr>
              <a:t> são coreografias elaboradas com saltos em cima de um mini trampolim para acompanhar uma música geralmente intensa/agitada. O treino com </a:t>
            </a:r>
            <a:r>
              <a:rPr lang="pt-BR" dirty="0" err="1">
                <a:latin typeface="Cambria" pitchFamily="18" charset="0"/>
              </a:rPr>
              <a:t>jump</a:t>
            </a:r>
            <a:r>
              <a:rPr lang="pt-BR" dirty="0">
                <a:latin typeface="Cambria" pitchFamily="18" charset="0"/>
              </a:rPr>
              <a:t> geralmente envolve um grande gasto calórico e se coloca como possibilidade ligada ao emagrecimento. São vários programas e professores que ofertam cursos para formar professores que atuem na área, não havendo uma centralização única desse tipo de ginástica.</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816" y="3721624"/>
            <a:ext cx="3756384" cy="2817288"/>
          </a:xfrm>
          <a:prstGeom prst="rect">
            <a:avLst/>
          </a:prstGeom>
        </p:spPr>
      </p:pic>
    </p:spTree>
    <p:extLst>
      <p:ext uri="{BB962C8B-B14F-4D97-AF65-F5344CB8AC3E}">
        <p14:creationId xmlns:p14="http://schemas.microsoft.com/office/powerpoint/2010/main" val="1303752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37</a:t>
            </a:fld>
            <a:endParaRPr lang="pt-BR"/>
          </a:p>
        </p:txBody>
      </p:sp>
      <p:sp>
        <p:nvSpPr>
          <p:cNvPr id="3" name="CaixaDeTexto 2"/>
          <p:cNvSpPr txBox="1"/>
          <p:nvPr/>
        </p:nvSpPr>
        <p:spPr>
          <a:xfrm>
            <a:off x="392877" y="405750"/>
            <a:ext cx="6051331" cy="646986"/>
          </a:xfrm>
          <a:prstGeom prst="roundRect">
            <a:avLst/>
          </a:prstGeom>
          <a:solidFill>
            <a:schemeClr val="bg1">
              <a:lumMod val="85000"/>
            </a:schemeClr>
          </a:solidFill>
        </p:spPr>
        <p:txBody>
          <a:bodyPr wrap="square" rtlCol="0">
            <a:spAutoFit/>
          </a:bodyPr>
          <a:lstStyle/>
          <a:p>
            <a:pPr algn="ctr"/>
            <a:r>
              <a:rPr lang="pt-BR" sz="3200" b="1" dirty="0" err="1">
                <a:latin typeface="Cambria" pitchFamily="18" charset="0"/>
              </a:rPr>
              <a:t>Pilates</a:t>
            </a:r>
            <a:endParaRPr lang="pt-BR" sz="3200" b="1" dirty="0">
              <a:latin typeface="Cambria" pitchFamily="18" charset="0"/>
            </a:endParaRPr>
          </a:p>
        </p:txBody>
      </p:sp>
      <p:sp>
        <p:nvSpPr>
          <p:cNvPr id="4" name="CaixaDeTexto 3"/>
          <p:cNvSpPr txBox="1"/>
          <p:nvPr/>
        </p:nvSpPr>
        <p:spPr>
          <a:xfrm>
            <a:off x="179512" y="1340768"/>
            <a:ext cx="8773008" cy="1822192"/>
          </a:xfrm>
          <a:prstGeom prst="roundRect">
            <a:avLst>
              <a:gd name="adj" fmla="val 7617"/>
            </a:avLst>
          </a:prstGeom>
          <a:solidFill>
            <a:srgbClr val="FFFF00"/>
          </a:solidFill>
        </p:spPr>
        <p:txBody>
          <a:bodyPr wrap="square" rtlCol="0">
            <a:spAutoFit/>
          </a:bodyPr>
          <a:lstStyle/>
          <a:p>
            <a:pPr algn="just"/>
            <a:r>
              <a:rPr lang="pt-BR" dirty="0">
                <a:latin typeface="Cambria" pitchFamily="18" charset="0"/>
              </a:rPr>
              <a:t>O </a:t>
            </a:r>
            <a:r>
              <a:rPr lang="pt-BR" dirty="0" err="1">
                <a:latin typeface="Cambria" pitchFamily="18" charset="0"/>
              </a:rPr>
              <a:t>Pilates</a:t>
            </a:r>
            <a:r>
              <a:rPr lang="pt-BR" dirty="0">
                <a:latin typeface="Cambria" pitchFamily="18" charset="0"/>
              </a:rPr>
              <a:t> pode ser encaixado como uma forma de ginástica tanto para condicionamento como para conscientização corporal e tratamento de lesões (fisioterápica). Pode utilizar aparelhos (bolas, molas, estruturadas de madeira/metal etc.), como também pode utilizar apenas o corpo e o solo (chamado de </a:t>
            </a:r>
            <a:r>
              <a:rPr lang="pt-BR" dirty="0" err="1">
                <a:latin typeface="Cambria" pitchFamily="18" charset="0"/>
              </a:rPr>
              <a:t>Mat</a:t>
            </a:r>
            <a:r>
              <a:rPr lang="pt-BR" dirty="0">
                <a:latin typeface="Cambria" pitchFamily="18" charset="0"/>
              </a:rPr>
              <a:t> </a:t>
            </a:r>
            <a:r>
              <a:rPr lang="pt-BR" dirty="0" err="1">
                <a:latin typeface="Cambria" pitchFamily="18" charset="0"/>
              </a:rPr>
              <a:t>Pilates</a:t>
            </a:r>
            <a:r>
              <a:rPr lang="pt-BR" dirty="0">
                <a:latin typeface="Cambria" pitchFamily="18" charset="0"/>
              </a:rPr>
              <a:t>). Foi desenvolvido por Joseph H. </a:t>
            </a:r>
            <a:r>
              <a:rPr lang="pt-BR" dirty="0" err="1">
                <a:latin typeface="Cambria" pitchFamily="18" charset="0"/>
              </a:rPr>
              <a:t>Pilates</a:t>
            </a:r>
            <a:r>
              <a:rPr lang="pt-BR" dirty="0">
                <a:latin typeface="Cambria" pitchFamily="18" charset="0"/>
              </a:rPr>
              <a:t> para reabilitação de feridos da primeira guerra mundial (1914-1918) e se baseia num conceito de “</a:t>
            </a:r>
            <a:r>
              <a:rPr lang="pt-BR" dirty="0" err="1">
                <a:latin typeface="Cambria" pitchFamily="18" charset="0"/>
              </a:rPr>
              <a:t>contrologia</a:t>
            </a:r>
            <a:r>
              <a:rPr lang="pt-BR" dirty="0">
                <a:latin typeface="Cambria" pitchFamily="18" charset="0"/>
              </a:rPr>
              <a:t>”, algo como total controle do corpo.</a:t>
            </a: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4940846"/>
            <a:ext cx="2438400" cy="1828800"/>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877" y="3284984"/>
            <a:ext cx="3741496" cy="2479830"/>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5982" y="3239336"/>
            <a:ext cx="2436512" cy="1625134"/>
          </a:xfrm>
          <a:prstGeom prst="rect">
            <a:avLst/>
          </a:prstGeom>
        </p:spPr>
      </p:pic>
    </p:spTree>
    <p:extLst>
      <p:ext uri="{BB962C8B-B14F-4D97-AF65-F5344CB8AC3E}">
        <p14:creationId xmlns:p14="http://schemas.microsoft.com/office/powerpoint/2010/main" val="3821271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38</a:t>
            </a:fld>
            <a:endParaRPr lang="pt-BR"/>
          </a:p>
        </p:txBody>
      </p:sp>
      <p:sp>
        <p:nvSpPr>
          <p:cNvPr id="3" name="CaixaDeTexto 2"/>
          <p:cNvSpPr txBox="1"/>
          <p:nvPr/>
        </p:nvSpPr>
        <p:spPr>
          <a:xfrm>
            <a:off x="392877" y="405750"/>
            <a:ext cx="6051331" cy="646986"/>
          </a:xfrm>
          <a:prstGeom prst="roundRect">
            <a:avLst/>
          </a:prstGeom>
          <a:solidFill>
            <a:schemeClr val="bg1">
              <a:lumMod val="85000"/>
            </a:schemeClr>
          </a:solidFill>
        </p:spPr>
        <p:txBody>
          <a:bodyPr wrap="square" rtlCol="0">
            <a:spAutoFit/>
          </a:bodyPr>
          <a:lstStyle/>
          <a:p>
            <a:pPr algn="ctr"/>
            <a:r>
              <a:rPr lang="pt-BR" sz="3200" b="1" dirty="0" err="1">
                <a:latin typeface="Cambria" pitchFamily="18" charset="0"/>
              </a:rPr>
              <a:t>Eutonia</a:t>
            </a:r>
            <a:endParaRPr lang="pt-BR" sz="3200" b="1" dirty="0">
              <a:latin typeface="Cambria" pitchFamily="18" charset="0"/>
            </a:endParaRPr>
          </a:p>
        </p:txBody>
      </p:sp>
      <p:sp>
        <p:nvSpPr>
          <p:cNvPr id="4" name="CaixaDeTexto 3"/>
          <p:cNvSpPr txBox="1"/>
          <p:nvPr/>
        </p:nvSpPr>
        <p:spPr>
          <a:xfrm>
            <a:off x="179512" y="1340768"/>
            <a:ext cx="8773008" cy="1534478"/>
          </a:xfrm>
          <a:prstGeom prst="roundRect">
            <a:avLst>
              <a:gd name="adj" fmla="val 7617"/>
            </a:avLst>
          </a:prstGeom>
          <a:solidFill>
            <a:srgbClr val="FFFF00"/>
          </a:solidFill>
        </p:spPr>
        <p:txBody>
          <a:bodyPr wrap="square" rtlCol="0">
            <a:spAutoFit/>
          </a:bodyPr>
          <a:lstStyle/>
          <a:p>
            <a:pPr algn="just"/>
            <a:r>
              <a:rPr lang="pt-BR" dirty="0">
                <a:latin typeface="Cambria" panose="02040503050406030204" pitchFamily="18" charset="0"/>
              </a:rPr>
              <a:t>De acordo com a Associação Brasileira de </a:t>
            </a:r>
            <a:r>
              <a:rPr lang="pt-BR" dirty="0" err="1">
                <a:latin typeface="Cambria" pitchFamily="18" charset="0"/>
              </a:rPr>
              <a:t>Eutonia</a:t>
            </a:r>
            <a:r>
              <a:rPr lang="pt-BR" dirty="0">
                <a:latin typeface="Cambria" pitchFamily="18" charset="0"/>
              </a:rPr>
              <a:t> (</a:t>
            </a:r>
            <a:r>
              <a:rPr lang="pt-BR" dirty="0">
                <a:latin typeface="Cambria" panose="02040503050406030204" pitchFamily="18" charset="0"/>
                <a:hlinkClick r:id="rId3"/>
              </a:rPr>
              <a:t>https://www.eutonia.org.br/</a:t>
            </a:r>
            <a:r>
              <a:rPr lang="pt-BR" dirty="0">
                <a:latin typeface="Cambria" pitchFamily="18" charset="0"/>
              </a:rPr>
              <a:t>), a modalidade é uma prática de educação somática (corporal) que visa promover e ampliar a percepção/conscientização sobre o próprio corpo. Propicia também o alívio de estresse e de dores melhorando o corpo para a vida cotidiana e demais atividades. A </a:t>
            </a:r>
            <a:r>
              <a:rPr lang="pt-BR" dirty="0" err="1">
                <a:latin typeface="Cambria" pitchFamily="18" charset="0"/>
              </a:rPr>
              <a:t>Eutonia</a:t>
            </a:r>
            <a:r>
              <a:rPr lang="pt-BR" dirty="0">
                <a:latin typeface="Cambria" pitchFamily="18" charset="0"/>
              </a:rPr>
              <a:t> foi criada pela alemã </a:t>
            </a:r>
            <a:r>
              <a:rPr lang="pt-BR" dirty="0" err="1">
                <a:latin typeface="Cambria" pitchFamily="18" charset="0"/>
              </a:rPr>
              <a:t>Gerda</a:t>
            </a:r>
            <a:r>
              <a:rPr lang="pt-BR" dirty="0">
                <a:latin typeface="Cambria" pitchFamily="18" charset="0"/>
              </a:rPr>
              <a:t> Alexander e se espalhou pelo mundo.</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4208" y="4590378"/>
            <a:ext cx="2603976" cy="1952982"/>
          </a:xfrm>
          <a:prstGeom prst="rect">
            <a:avLst/>
          </a:prstGeom>
        </p:spPr>
      </p:pic>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480" y="3037216"/>
            <a:ext cx="3337056" cy="2502792"/>
          </a:xfrm>
          <a:prstGeom prst="rect">
            <a:avLst/>
          </a:prstGeom>
        </p:spPr>
      </p:pic>
      <p:pic>
        <p:nvPicPr>
          <p:cNvPr id="7" name="Image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3856" y="3147451"/>
            <a:ext cx="2592288" cy="1721212"/>
          </a:xfrm>
          <a:prstGeom prst="rect">
            <a:avLst/>
          </a:prstGeom>
        </p:spPr>
      </p:pic>
    </p:spTree>
    <p:extLst>
      <p:ext uri="{BB962C8B-B14F-4D97-AF65-F5344CB8AC3E}">
        <p14:creationId xmlns:p14="http://schemas.microsoft.com/office/powerpoint/2010/main" val="4155714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39</a:t>
            </a:fld>
            <a:endParaRPr lang="pt-BR"/>
          </a:p>
        </p:txBody>
      </p:sp>
      <p:sp>
        <p:nvSpPr>
          <p:cNvPr id="3" name="CaixaDeTexto 2"/>
          <p:cNvSpPr txBox="1"/>
          <p:nvPr/>
        </p:nvSpPr>
        <p:spPr>
          <a:xfrm>
            <a:off x="392877" y="405750"/>
            <a:ext cx="6051331" cy="646986"/>
          </a:xfrm>
          <a:prstGeom prst="roundRect">
            <a:avLst/>
          </a:prstGeom>
          <a:solidFill>
            <a:schemeClr val="bg1">
              <a:lumMod val="85000"/>
            </a:schemeClr>
          </a:solidFill>
        </p:spPr>
        <p:txBody>
          <a:bodyPr wrap="square" rtlCol="0">
            <a:spAutoFit/>
          </a:bodyPr>
          <a:lstStyle/>
          <a:p>
            <a:pPr algn="ctr"/>
            <a:r>
              <a:rPr lang="pt-BR" sz="3200" b="1" dirty="0" err="1">
                <a:latin typeface="Cambria" pitchFamily="18" charset="0"/>
              </a:rPr>
              <a:t>Antiginástica</a:t>
            </a:r>
            <a:endParaRPr lang="pt-BR" sz="3200" b="1" dirty="0">
              <a:latin typeface="Cambria" pitchFamily="18" charset="0"/>
            </a:endParaRPr>
          </a:p>
        </p:txBody>
      </p:sp>
      <p:sp>
        <p:nvSpPr>
          <p:cNvPr id="4" name="CaixaDeTexto 3"/>
          <p:cNvSpPr txBox="1"/>
          <p:nvPr/>
        </p:nvSpPr>
        <p:spPr>
          <a:xfrm>
            <a:off x="179512" y="1340768"/>
            <a:ext cx="8773008" cy="2397621"/>
          </a:xfrm>
          <a:prstGeom prst="roundRect">
            <a:avLst>
              <a:gd name="adj" fmla="val 7617"/>
            </a:avLst>
          </a:prstGeom>
          <a:solidFill>
            <a:srgbClr val="FFFF00"/>
          </a:solidFill>
        </p:spPr>
        <p:txBody>
          <a:bodyPr wrap="square" rtlCol="0">
            <a:spAutoFit/>
          </a:bodyPr>
          <a:lstStyle/>
          <a:p>
            <a:pPr algn="just"/>
            <a:r>
              <a:rPr lang="pt-BR" dirty="0">
                <a:latin typeface="Cambria" panose="02040503050406030204" pitchFamily="18" charset="0"/>
              </a:rPr>
              <a:t>Criada pela fisioterapeuta </a:t>
            </a:r>
            <a:r>
              <a:rPr lang="pt-BR" dirty="0" err="1">
                <a:latin typeface="Cambria" pitchFamily="18" charset="0"/>
              </a:rPr>
              <a:t>Therese</a:t>
            </a:r>
            <a:r>
              <a:rPr lang="pt-BR" dirty="0">
                <a:latin typeface="Cambria" pitchFamily="18" charset="0"/>
              </a:rPr>
              <a:t> </a:t>
            </a:r>
            <a:r>
              <a:rPr lang="pt-BR" dirty="0" err="1">
                <a:latin typeface="Cambria" pitchFamily="18" charset="0"/>
              </a:rPr>
              <a:t>Bertherat</a:t>
            </a:r>
            <a:r>
              <a:rPr lang="pt-BR" dirty="0">
                <a:latin typeface="Cambria" pitchFamily="18" charset="0"/>
              </a:rPr>
              <a:t> na década de 1970, a </a:t>
            </a:r>
            <a:r>
              <a:rPr lang="pt-BR" dirty="0" err="1">
                <a:latin typeface="Cambria" pitchFamily="18" charset="0"/>
              </a:rPr>
              <a:t>Antiginástica</a:t>
            </a:r>
            <a:r>
              <a:rPr lang="pt-BR" dirty="0">
                <a:latin typeface="Cambria" pitchFamily="18" charset="0"/>
              </a:rPr>
              <a:t> defende a necessidade do ser humano conhecer a si mesmo, se apropriar de si mesmo para melhorar o seu bem estar. De acordo com um sítio na internet da modalidade, “Os movimentos propostos são sutis, precisos e rigorosos. Eles levam em conta os pensamentos, emoções e afetos, respeitando a integridade da estrutura corporal”. O site complementando afirmando que a “</a:t>
            </a:r>
            <a:r>
              <a:rPr lang="pt-BR" dirty="0" err="1">
                <a:latin typeface="Cambria" panose="02040503050406030204" pitchFamily="18" charset="0"/>
              </a:rPr>
              <a:t>Antiginástica</a:t>
            </a:r>
            <a:r>
              <a:rPr lang="pt-BR" dirty="0">
                <a:latin typeface="Cambria" panose="02040503050406030204" pitchFamily="18" charset="0"/>
              </a:rPr>
              <a:t> não é uma terapia, nem um esporte, nem uma atividade esportiva, o profissional certificado conduz as sessões de grupo sem jamais impor posturas e sem jamais efetuar manobras nos seus clientes”.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939951"/>
            <a:ext cx="4176464" cy="2781524"/>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3950807"/>
            <a:ext cx="3444416" cy="2193124"/>
          </a:xfrm>
          <a:prstGeom prst="rect">
            <a:avLst/>
          </a:prstGeom>
        </p:spPr>
      </p:pic>
    </p:spTree>
    <p:extLst>
      <p:ext uri="{BB962C8B-B14F-4D97-AF65-F5344CB8AC3E}">
        <p14:creationId xmlns:p14="http://schemas.microsoft.com/office/powerpoint/2010/main" val="280955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4</a:t>
            </a:fld>
            <a:endParaRPr lang="pt-BR"/>
          </a:p>
        </p:txBody>
      </p:sp>
      <p:sp>
        <p:nvSpPr>
          <p:cNvPr id="4" name="CaixaDeTexto 3"/>
          <p:cNvSpPr txBox="1"/>
          <p:nvPr/>
        </p:nvSpPr>
        <p:spPr>
          <a:xfrm>
            <a:off x="428596" y="285728"/>
            <a:ext cx="7095732" cy="2485787"/>
          </a:xfrm>
          <a:prstGeom prst="roundRect">
            <a:avLst/>
          </a:prstGeom>
          <a:solidFill>
            <a:srgbClr val="FFFF00"/>
          </a:solidFill>
        </p:spPr>
        <p:txBody>
          <a:bodyPr wrap="square" rtlCol="0">
            <a:spAutoFit/>
          </a:bodyPr>
          <a:lstStyle/>
          <a:p>
            <a:pPr algn="just"/>
            <a:r>
              <a:rPr lang="pt-BR" sz="2000" dirty="0">
                <a:latin typeface="Cambria" pitchFamily="18" charset="0"/>
              </a:rPr>
              <a:t>Para falar sobre as modalidades de ginástica é importante tratar sobre a </a:t>
            </a:r>
            <a:r>
              <a:rPr lang="pt-BR" sz="2000" b="1" dirty="0">
                <a:latin typeface="Cambria" pitchFamily="18" charset="0"/>
              </a:rPr>
              <a:t>Federação Internacional de Ginástica (FIG)</a:t>
            </a:r>
            <a:r>
              <a:rPr lang="pt-BR" sz="2000" dirty="0">
                <a:latin typeface="Cambria" pitchFamily="18" charset="0"/>
              </a:rPr>
              <a:t>, criada em 1881 (primeiramente como uma federação europeia e depois sendo internacional a partir da entrada de 16 países não europeus em 1921). A FIG surgiu como uma instituição para regulamentar e organizar a prática da ginástica, sobretudo como um esporte.</a:t>
            </a:r>
          </a:p>
        </p:txBody>
      </p:sp>
      <p:pic>
        <p:nvPicPr>
          <p:cNvPr id="5" name="Imagem 4"/>
          <p:cNvPicPr>
            <a:picLocks noChangeAspect="1"/>
          </p:cNvPicPr>
          <p:nvPr/>
        </p:nvPicPr>
        <p:blipFill rotWithShape="1">
          <a:blip r:embed="rId2"/>
          <a:srcRect l="20863" t="23386" r="23226" b="10782"/>
          <a:stretch/>
        </p:blipFill>
        <p:spPr>
          <a:xfrm>
            <a:off x="451480" y="2996952"/>
            <a:ext cx="2719448" cy="1800198"/>
          </a:xfrm>
          <a:prstGeom prst="rect">
            <a:avLst/>
          </a:prstGeom>
        </p:spPr>
      </p:pic>
      <p:pic>
        <p:nvPicPr>
          <p:cNvPr id="6" name="Imagem 5"/>
          <p:cNvPicPr>
            <a:picLocks noChangeAspect="1"/>
          </p:cNvPicPr>
          <p:nvPr/>
        </p:nvPicPr>
        <p:blipFill rotWithShape="1">
          <a:blip r:embed="rId3"/>
          <a:srcRect l="25588" t="14983" r="16138" b="12182"/>
          <a:stretch/>
        </p:blipFill>
        <p:spPr>
          <a:xfrm>
            <a:off x="3707904" y="3337375"/>
            <a:ext cx="4299792" cy="3021476"/>
          </a:xfrm>
          <a:prstGeom prst="rect">
            <a:avLst/>
          </a:prstGeom>
        </p:spPr>
      </p:pic>
    </p:spTree>
    <p:extLst>
      <p:ext uri="{BB962C8B-B14F-4D97-AF65-F5344CB8AC3E}">
        <p14:creationId xmlns:p14="http://schemas.microsoft.com/office/powerpoint/2010/main" val="84491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40</a:t>
            </a:fld>
            <a:endParaRPr lang="pt-BR" dirty="0"/>
          </a:p>
        </p:txBody>
      </p:sp>
      <p:sp>
        <p:nvSpPr>
          <p:cNvPr id="3" name="CaixaDeTexto 2"/>
          <p:cNvSpPr txBox="1"/>
          <p:nvPr/>
        </p:nvSpPr>
        <p:spPr>
          <a:xfrm>
            <a:off x="323528" y="260648"/>
            <a:ext cx="6984776" cy="735270"/>
          </a:xfrm>
          <a:prstGeom prst="roundRect">
            <a:avLst>
              <a:gd name="adj" fmla="val 7190"/>
            </a:avLst>
          </a:prstGeom>
          <a:solidFill>
            <a:srgbClr val="FFFF00"/>
          </a:solidFill>
        </p:spPr>
        <p:txBody>
          <a:bodyPr wrap="square" rtlCol="0">
            <a:spAutoFit/>
          </a:bodyPr>
          <a:lstStyle/>
          <a:p>
            <a:pPr algn="just"/>
            <a:r>
              <a:rPr lang="pt-BR" sz="2000" dirty="0">
                <a:latin typeface="Cambria" pitchFamily="18" charset="0"/>
              </a:rPr>
              <a:t>A seguir, uma lista de vídeos </a:t>
            </a:r>
            <a:r>
              <a:rPr lang="pt-BR" sz="2000" b="1" dirty="0">
                <a:latin typeface="Cambria" pitchFamily="18" charset="0"/>
              </a:rPr>
              <a:t>(opcionais) </a:t>
            </a:r>
            <a:r>
              <a:rPr lang="pt-BR" sz="2000" dirty="0">
                <a:latin typeface="Cambria" pitchFamily="18" charset="0"/>
              </a:rPr>
              <a:t>para melhor visualização das modalidades não-oficiais de ginástica:</a:t>
            </a:r>
          </a:p>
        </p:txBody>
      </p:sp>
      <p:sp>
        <p:nvSpPr>
          <p:cNvPr id="4" name="CaixaDeTexto 3"/>
          <p:cNvSpPr txBox="1"/>
          <p:nvPr/>
        </p:nvSpPr>
        <p:spPr>
          <a:xfrm>
            <a:off x="323528" y="1205825"/>
            <a:ext cx="8379384" cy="4940618"/>
          </a:xfrm>
          <a:prstGeom prst="roundRect">
            <a:avLst>
              <a:gd name="adj" fmla="val 5455"/>
            </a:avLst>
          </a:prstGeom>
          <a:solidFill>
            <a:srgbClr val="FFFF00"/>
          </a:solidFill>
        </p:spPr>
        <p:txBody>
          <a:bodyPr wrap="square" rtlCol="0">
            <a:spAutoFit/>
          </a:bodyPr>
          <a:lstStyle/>
          <a:p>
            <a:pPr algn="just"/>
            <a:r>
              <a:rPr lang="pt-BR" sz="1600" b="1" dirty="0">
                <a:latin typeface="Cambria" panose="02040503050406030204" pitchFamily="18" charset="0"/>
              </a:rPr>
              <a:t>Gin. Rítmica Masculina (demonstração de 3 aparelhos): </a:t>
            </a:r>
            <a:r>
              <a:rPr lang="pt-BR" sz="1600" dirty="0">
                <a:latin typeface="Cambria" panose="02040503050406030204" pitchFamily="18" charset="0"/>
                <a:hlinkClick r:id="rId2"/>
              </a:rPr>
              <a:t>https://youtu.be/7Uhe5zZYz6o</a:t>
            </a:r>
            <a:endParaRPr lang="pt-BR" sz="1600" dirty="0">
              <a:latin typeface="Cambria" panose="02040503050406030204" pitchFamily="18" charset="0"/>
            </a:endParaRPr>
          </a:p>
          <a:p>
            <a:pPr algn="just"/>
            <a:endParaRPr lang="pt-BR" sz="1600" b="1" dirty="0">
              <a:latin typeface="Cambria" panose="02040503050406030204" pitchFamily="18" charset="0"/>
            </a:endParaRPr>
          </a:p>
          <a:p>
            <a:pPr algn="just"/>
            <a:r>
              <a:rPr lang="pt-BR" sz="1600" b="1" dirty="0">
                <a:latin typeface="Cambria" panose="02040503050406030204" pitchFamily="18" charset="0"/>
              </a:rPr>
              <a:t>Gin. Rítmica Masculina (em grupo “mãos livres”): </a:t>
            </a:r>
            <a:r>
              <a:rPr lang="pt-BR" sz="1600" dirty="0">
                <a:latin typeface="Cambria" panose="02040503050406030204" pitchFamily="18" charset="0"/>
                <a:hlinkClick r:id="rId3"/>
              </a:rPr>
              <a:t>https://youtu.be/VoOw5KgWOUs</a:t>
            </a:r>
            <a:endParaRPr lang="pt-BR" sz="1600" dirty="0">
              <a:latin typeface="Cambria" panose="02040503050406030204" pitchFamily="18" charset="0"/>
            </a:endParaRPr>
          </a:p>
          <a:p>
            <a:pPr algn="just"/>
            <a:endParaRPr lang="pt-BR" sz="1600" b="1" dirty="0">
              <a:latin typeface="Cambria" panose="02040503050406030204" pitchFamily="18" charset="0"/>
            </a:endParaRPr>
          </a:p>
          <a:p>
            <a:pPr algn="just"/>
            <a:r>
              <a:rPr lang="pt-BR" sz="1600" b="1" dirty="0">
                <a:latin typeface="Cambria" panose="02040503050406030204" pitchFamily="18" charset="0"/>
              </a:rPr>
              <a:t>Rope Skipping/ </a:t>
            </a:r>
            <a:r>
              <a:rPr lang="pt-BR" sz="1600" b="1" dirty="0" err="1">
                <a:latin typeface="Cambria" panose="02040503050406030204" pitchFamily="18" charset="0"/>
              </a:rPr>
              <a:t>Jump</a:t>
            </a:r>
            <a:r>
              <a:rPr lang="pt-BR" sz="1600" b="1" dirty="0">
                <a:latin typeface="Cambria" panose="02040503050406030204" pitchFamily="18" charset="0"/>
              </a:rPr>
              <a:t> Rope: </a:t>
            </a:r>
            <a:r>
              <a:rPr lang="pt-BR" sz="1600" dirty="0">
                <a:latin typeface="Cambria" panose="02040503050406030204" pitchFamily="18" charset="0"/>
                <a:hlinkClick r:id="rId4"/>
              </a:rPr>
              <a:t>https://www.youtube.com/watch?v=LhfEJXA2OPM</a:t>
            </a:r>
            <a:endParaRPr lang="pt-BR" sz="1600" b="1" dirty="0">
              <a:latin typeface="Cambria" panose="02040503050406030204" pitchFamily="18" charset="0"/>
            </a:endParaRPr>
          </a:p>
          <a:p>
            <a:pPr algn="just"/>
            <a:endParaRPr lang="pt-BR" sz="1600" dirty="0">
              <a:latin typeface="Cambria" pitchFamily="18" charset="0"/>
            </a:endParaRPr>
          </a:p>
          <a:p>
            <a:pPr algn="just"/>
            <a:r>
              <a:rPr lang="pt-BR" sz="1600" b="1" dirty="0">
                <a:latin typeface="Cambria" pitchFamily="18" charset="0"/>
              </a:rPr>
              <a:t>Roda Ginástica: </a:t>
            </a:r>
            <a:r>
              <a:rPr lang="pt-BR" sz="1600" dirty="0">
                <a:latin typeface="Cambria" panose="02040503050406030204" pitchFamily="18" charset="0"/>
                <a:hlinkClick r:id="rId5"/>
              </a:rPr>
              <a:t>https://www.youtube.com/watch?v=_DkqJvmSMSY</a:t>
            </a:r>
            <a:endParaRPr lang="pt-BR" sz="1600" dirty="0">
              <a:latin typeface="Cambria" panose="02040503050406030204" pitchFamily="18" charset="0"/>
            </a:endParaRPr>
          </a:p>
          <a:p>
            <a:pPr algn="just"/>
            <a:endParaRPr lang="pt-BR" sz="1600" b="1" dirty="0">
              <a:latin typeface="Cambria" pitchFamily="18" charset="0"/>
            </a:endParaRPr>
          </a:p>
          <a:p>
            <a:pPr algn="just"/>
            <a:r>
              <a:rPr lang="pt-BR" sz="1600" b="1" dirty="0">
                <a:latin typeface="Cambria" pitchFamily="18" charset="0"/>
              </a:rPr>
              <a:t>Roda Ginástica (</a:t>
            </a:r>
            <a:r>
              <a:rPr lang="pt-BR" sz="1600" b="1" i="1" dirty="0" err="1">
                <a:latin typeface="Cambria" pitchFamily="18" charset="0"/>
              </a:rPr>
              <a:t>Cyrwheel</a:t>
            </a:r>
            <a:r>
              <a:rPr lang="pt-BR" sz="1600" b="1" dirty="0">
                <a:latin typeface="Cambria" pitchFamily="18" charset="0"/>
              </a:rPr>
              <a:t>): </a:t>
            </a:r>
            <a:r>
              <a:rPr lang="pt-BR" sz="1600" dirty="0">
                <a:latin typeface="Cambria" panose="02040503050406030204" pitchFamily="18" charset="0"/>
                <a:hlinkClick r:id="rId6"/>
              </a:rPr>
              <a:t>https://www.youtube.com/watch?v=ZtNNwqcF_0g</a:t>
            </a:r>
            <a:endParaRPr lang="pt-BR" sz="1600" b="1" dirty="0">
              <a:latin typeface="Cambria" pitchFamily="18" charset="0"/>
            </a:endParaRPr>
          </a:p>
          <a:p>
            <a:pPr algn="just"/>
            <a:endParaRPr lang="pt-BR" sz="1600" dirty="0">
              <a:latin typeface="Cambria" pitchFamily="18" charset="0"/>
            </a:endParaRPr>
          </a:p>
          <a:p>
            <a:pPr algn="just"/>
            <a:r>
              <a:rPr lang="pt-BR" sz="1600" b="1" dirty="0" err="1">
                <a:latin typeface="Cambria" pitchFamily="18" charset="0"/>
              </a:rPr>
              <a:t>Body</a:t>
            </a:r>
            <a:r>
              <a:rPr lang="pt-BR" sz="1600" b="1" dirty="0">
                <a:latin typeface="Cambria" pitchFamily="18" charset="0"/>
              </a:rPr>
              <a:t> systems/</a:t>
            </a:r>
            <a:r>
              <a:rPr lang="pt-BR" sz="1600" b="1" dirty="0" err="1">
                <a:latin typeface="Cambria" pitchFamily="18" charset="0"/>
              </a:rPr>
              <a:t>Les</a:t>
            </a:r>
            <a:r>
              <a:rPr lang="pt-BR" sz="1600" b="1" dirty="0">
                <a:latin typeface="Cambria" pitchFamily="18" charset="0"/>
              </a:rPr>
              <a:t> Mills: </a:t>
            </a:r>
            <a:r>
              <a:rPr lang="pt-BR" sz="1600" dirty="0">
                <a:latin typeface="Cambria" panose="02040503050406030204" pitchFamily="18" charset="0"/>
                <a:hlinkClick r:id="rId7"/>
              </a:rPr>
              <a:t>https://www.youtube.com/watch?v=cVUb3qEXWqo</a:t>
            </a:r>
            <a:endParaRPr lang="pt-BR" sz="1600" dirty="0">
              <a:latin typeface="Cambria" panose="02040503050406030204" pitchFamily="18" charset="0"/>
            </a:endParaRPr>
          </a:p>
          <a:p>
            <a:pPr algn="just"/>
            <a:endParaRPr lang="pt-BR" sz="1600" b="1" dirty="0">
              <a:latin typeface="Cambria" pitchFamily="18" charset="0"/>
            </a:endParaRPr>
          </a:p>
          <a:p>
            <a:pPr algn="just"/>
            <a:r>
              <a:rPr lang="pt-BR" sz="1600" b="1" dirty="0" err="1">
                <a:latin typeface="Cambria" pitchFamily="18" charset="0"/>
              </a:rPr>
              <a:t>Pilates</a:t>
            </a:r>
            <a:r>
              <a:rPr lang="pt-BR" sz="1600" b="1" dirty="0">
                <a:latin typeface="Cambria" pitchFamily="18" charset="0"/>
              </a:rPr>
              <a:t>: </a:t>
            </a:r>
            <a:r>
              <a:rPr lang="pt-BR" sz="1600" dirty="0">
                <a:latin typeface="Cambria" panose="02040503050406030204" pitchFamily="18" charset="0"/>
                <a:hlinkClick r:id="rId8"/>
              </a:rPr>
              <a:t>https://www.youtube.com/watch?v=XY_CqZEWkN4</a:t>
            </a:r>
            <a:endParaRPr lang="pt-BR" sz="1600" dirty="0">
              <a:latin typeface="Cambria" panose="02040503050406030204" pitchFamily="18" charset="0"/>
            </a:endParaRPr>
          </a:p>
          <a:p>
            <a:pPr algn="just"/>
            <a:endParaRPr lang="pt-BR" sz="1600" b="1" dirty="0">
              <a:latin typeface="Cambria" pitchFamily="18" charset="0"/>
            </a:endParaRPr>
          </a:p>
          <a:p>
            <a:pPr algn="just"/>
            <a:r>
              <a:rPr lang="pt-BR" sz="1600" b="1" dirty="0" err="1">
                <a:latin typeface="Cambria" pitchFamily="18" charset="0"/>
              </a:rPr>
              <a:t>Jump</a:t>
            </a:r>
            <a:r>
              <a:rPr lang="pt-BR" sz="1600" b="1" dirty="0">
                <a:latin typeface="Cambria" pitchFamily="18" charset="0"/>
              </a:rPr>
              <a:t> Fit: </a:t>
            </a:r>
            <a:r>
              <a:rPr lang="pt-BR" sz="1600" dirty="0">
                <a:latin typeface="Cambria" panose="02040503050406030204" pitchFamily="18" charset="0"/>
                <a:hlinkClick r:id="rId9"/>
              </a:rPr>
              <a:t>https://www.youtube.com/watch?v=zzW3wLtKKxc</a:t>
            </a:r>
            <a:endParaRPr lang="pt-BR" sz="1600" b="1" dirty="0">
              <a:latin typeface="Cambria" pitchFamily="18" charset="0"/>
            </a:endParaRPr>
          </a:p>
          <a:p>
            <a:pPr algn="just"/>
            <a:endParaRPr lang="pt-BR" sz="1600" dirty="0">
              <a:latin typeface="Cambria" pitchFamily="18" charset="0"/>
            </a:endParaRPr>
          </a:p>
          <a:p>
            <a:pPr algn="just"/>
            <a:r>
              <a:rPr lang="pt-BR" sz="1600" b="1" dirty="0" err="1">
                <a:latin typeface="Cambria" pitchFamily="18" charset="0"/>
              </a:rPr>
              <a:t>Eutonia</a:t>
            </a:r>
            <a:r>
              <a:rPr lang="pt-BR" sz="1600" b="1" dirty="0">
                <a:latin typeface="Cambria" pitchFamily="18" charset="0"/>
              </a:rPr>
              <a:t>: </a:t>
            </a:r>
            <a:r>
              <a:rPr lang="pt-BR" sz="1600" dirty="0">
                <a:latin typeface="Cambria" panose="02040503050406030204" pitchFamily="18" charset="0"/>
                <a:hlinkClick r:id="rId10"/>
              </a:rPr>
              <a:t>https://www.youtube.com/watch?v=v0EAjwZaWPg</a:t>
            </a:r>
            <a:endParaRPr lang="pt-BR" sz="1600" dirty="0">
              <a:latin typeface="Cambria" pitchFamily="18" charset="0"/>
            </a:endParaRPr>
          </a:p>
          <a:p>
            <a:pPr algn="just"/>
            <a:endParaRPr lang="pt-BR" sz="1600" dirty="0">
              <a:latin typeface="Cambria" pitchFamily="18" charset="0"/>
            </a:endParaRPr>
          </a:p>
          <a:p>
            <a:pPr algn="just"/>
            <a:r>
              <a:rPr lang="pt-BR" sz="1600" b="1" dirty="0" err="1">
                <a:latin typeface="Cambria" pitchFamily="18" charset="0"/>
              </a:rPr>
              <a:t>Antiginástica</a:t>
            </a:r>
            <a:r>
              <a:rPr lang="pt-BR" sz="1600" b="1" dirty="0">
                <a:latin typeface="Cambria" pitchFamily="18" charset="0"/>
              </a:rPr>
              <a:t>: </a:t>
            </a:r>
            <a:r>
              <a:rPr lang="pt-BR" sz="1600" dirty="0">
                <a:latin typeface="Cambria" panose="02040503050406030204" pitchFamily="18" charset="0"/>
                <a:hlinkClick r:id="rId11"/>
              </a:rPr>
              <a:t>https://www.youtube.com/watch?v=IXoCmLQyjn8</a:t>
            </a:r>
            <a:endParaRPr lang="pt-BR" sz="1600" dirty="0">
              <a:latin typeface="Cambria" pitchFamily="18" charset="0"/>
            </a:endParaRPr>
          </a:p>
        </p:txBody>
      </p:sp>
    </p:spTree>
    <p:extLst>
      <p:ext uri="{BB962C8B-B14F-4D97-AF65-F5344CB8AC3E}">
        <p14:creationId xmlns:p14="http://schemas.microsoft.com/office/powerpoint/2010/main" val="234760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41</a:t>
            </a:fld>
            <a:endParaRPr lang="pt-BR"/>
          </a:p>
        </p:txBody>
      </p:sp>
      <p:sp>
        <p:nvSpPr>
          <p:cNvPr id="3" name="CaixaDeTexto 2"/>
          <p:cNvSpPr txBox="1"/>
          <p:nvPr/>
        </p:nvSpPr>
        <p:spPr>
          <a:xfrm>
            <a:off x="801924" y="926471"/>
            <a:ext cx="7488832" cy="1123712"/>
          </a:xfrm>
          <a:prstGeom prst="roundRect">
            <a:avLst/>
          </a:prstGeom>
          <a:solidFill>
            <a:schemeClr val="bg1">
              <a:lumMod val="85000"/>
            </a:schemeClr>
          </a:solidFill>
        </p:spPr>
        <p:txBody>
          <a:bodyPr wrap="square" rtlCol="0">
            <a:spAutoFit/>
          </a:bodyPr>
          <a:lstStyle/>
          <a:p>
            <a:pPr algn="ctr"/>
            <a:r>
              <a:rPr lang="pt-BR" sz="3000" b="1" dirty="0">
                <a:latin typeface="Cambria" pitchFamily="18" charset="0"/>
              </a:rPr>
              <a:t>Exemplo de atividade: Experimentando a Ginástica</a:t>
            </a:r>
          </a:p>
        </p:txBody>
      </p:sp>
      <p:sp>
        <p:nvSpPr>
          <p:cNvPr id="4" name="CaixaDeTexto 3"/>
          <p:cNvSpPr txBox="1"/>
          <p:nvPr/>
        </p:nvSpPr>
        <p:spPr>
          <a:xfrm>
            <a:off x="405880" y="2401639"/>
            <a:ext cx="8280920" cy="1678543"/>
          </a:xfrm>
          <a:prstGeom prst="roundRect">
            <a:avLst>
              <a:gd name="adj" fmla="val 5732"/>
            </a:avLst>
          </a:prstGeom>
          <a:solidFill>
            <a:srgbClr val="FFFF00"/>
          </a:solidFill>
        </p:spPr>
        <p:txBody>
          <a:bodyPr wrap="square" rtlCol="0">
            <a:spAutoFit/>
          </a:bodyPr>
          <a:lstStyle/>
          <a:p>
            <a:pPr algn="just"/>
            <a:r>
              <a:rPr lang="pt-BR" sz="2000" dirty="0">
                <a:latin typeface="Cambria" pitchFamily="18" charset="0"/>
              </a:rPr>
              <a:t>A ideia é colocar o corpo para experimentar um pouco a Ginástica. Portanto, nas páginas a seguir, vocês irão encontrar alguns exercícios que vocês devem tentar realizar na sua própria casa. Os exercícios contém três tipos de elementos corporais muito utilizados em diferentes tipos de ginástica: posições estáticas de equilíbrio, saltos e rolamentos.</a:t>
            </a:r>
          </a:p>
        </p:txBody>
      </p:sp>
    </p:spTree>
    <p:extLst>
      <p:ext uri="{BB962C8B-B14F-4D97-AF65-F5344CB8AC3E}">
        <p14:creationId xmlns:p14="http://schemas.microsoft.com/office/powerpoint/2010/main" val="3062734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42</a:t>
            </a:fld>
            <a:endParaRPr lang="pt-BR"/>
          </a:p>
        </p:txBody>
      </p:sp>
      <p:sp>
        <p:nvSpPr>
          <p:cNvPr id="3" name="CaixaDeTexto 2"/>
          <p:cNvSpPr txBox="1"/>
          <p:nvPr/>
        </p:nvSpPr>
        <p:spPr>
          <a:xfrm>
            <a:off x="498376" y="2276872"/>
            <a:ext cx="8075240" cy="3679686"/>
          </a:xfrm>
          <a:prstGeom prst="roundRect">
            <a:avLst>
              <a:gd name="adj" fmla="val 9573"/>
            </a:avLst>
          </a:prstGeom>
          <a:solidFill>
            <a:srgbClr val="FF3300"/>
          </a:solidFill>
        </p:spPr>
        <p:txBody>
          <a:bodyPr wrap="square" rtlCol="0">
            <a:spAutoFit/>
          </a:bodyPr>
          <a:lstStyle/>
          <a:p>
            <a:pPr algn="just"/>
            <a:r>
              <a:rPr lang="pt-BR" sz="2000" dirty="0">
                <a:latin typeface="Cambria" pitchFamily="18" charset="0"/>
              </a:rPr>
              <a:t>Os exercícios colocados são simples justamente para possibilitarem serem feitos sem orientação direta de um professor, mas mesmo assim eles demandam cuidado e atenção na hora de realiza-los. É importante lembrar aos alunos que respeitem os limites do próprio corpo. Tentem realizar os exercícios da melhor forma que conseguirem, mas não precisam ser exatamente iguais aos das fotos. Antes de começar a realização dos exercícios, também é bom lembrar de aquecer o corpo para prevenir lesões. Por fim, cuidar da segurança, preparando bem o local onde serão realizados os exercícios (afastando móveis e para o rolamento utilizar um colchão de dormir ou algo similar de amortecimento) e pedindo ajuda de algum familiar se preciso</a:t>
            </a:r>
          </a:p>
        </p:txBody>
      </p:sp>
      <p:sp>
        <p:nvSpPr>
          <p:cNvPr id="4" name="CaixaDeTexto 3"/>
          <p:cNvSpPr txBox="1"/>
          <p:nvPr/>
        </p:nvSpPr>
        <p:spPr>
          <a:xfrm>
            <a:off x="1028469" y="1340768"/>
            <a:ext cx="7015054" cy="612934"/>
          </a:xfrm>
          <a:prstGeom prst="roundRect">
            <a:avLst/>
          </a:prstGeom>
          <a:solidFill>
            <a:schemeClr val="bg1">
              <a:lumMod val="85000"/>
            </a:schemeClr>
          </a:solidFill>
        </p:spPr>
        <p:txBody>
          <a:bodyPr wrap="square" rtlCol="0">
            <a:spAutoFit/>
          </a:bodyPr>
          <a:lstStyle/>
          <a:p>
            <a:pPr algn="ctr"/>
            <a:r>
              <a:rPr lang="pt-BR" sz="3000" b="1" dirty="0">
                <a:latin typeface="Cambria" pitchFamily="18" charset="0"/>
              </a:rPr>
              <a:t>Exemplo de atividade: ATENÇÃO!</a:t>
            </a:r>
          </a:p>
        </p:txBody>
      </p:sp>
    </p:spTree>
    <p:extLst>
      <p:ext uri="{BB962C8B-B14F-4D97-AF65-F5344CB8AC3E}">
        <p14:creationId xmlns:p14="http://schemas.microsoft.com/office/powerpoint/2010/main" val="837124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43</a:t>
            </a:fld>
            <a:endParaRPr lang="pt-BR"/>
          </a:p>
        </p:txBody>
      </p:sp>
      <p:pic>
        <p:nvPicPr>
          <p:cNvPr id="3" name="Imagem 2"/>
          <p:cNvPicPr>
            <a:picLocks noChangeAspect="1"/>
          </p:cNvPicPr>
          <p:nvPr/>
        </p:nvPicPr>
        <p:blipFill rotWithShape="1">
          <a:blip r:embed="rId3"/>
          <a:srcRect l="5113" t="28109" r="58662" b="24269"/>
          <a:stretch/>
        </p:blipFill>
        <p:spPr>
          <a:xfrm>
            <a:off x="2975248" y="2348881"/>
            <a:ext cx="3312368" cy="2448272"/>
          </a:xfrm>
          <a:prstGeom prst="rect">
            <a:avLst/>
          </a:prstGeom>
        </p:spPr>
      </p:pic>
      <p:sp>
        <p:nvSpPr>
          <p:cNvPr id="4" name="CaixaDeTexto 3"/>
          <p:cNvSpPr txBox="1"/>
          <p:nvPr/>
        </p:nvSpPr>
        <p:spPr>
          <a:xfrm>
            <a:off x="395536" y="332656"/>
            <a:ext cx="7015054" cy="1123712"/>
          </a:xfrm>
          <a:prstGeom prst="roundRect">
            <a:avLst/>
          </a:prstGeom>
          <a:solidFill>
            <a:schemeClr val="bg1">
              <a:lumMod val="85000"/>
            </a:schemeClr>
          </a:solidFill>
        </p:spPr>
        <p:txBody>
          <a:bodyPr wrap="square" rtlCol="0">
            <a:spAutoFit/>
          </a:bodyPr>
          <a:lstStyle/>
          <a:p>
            <a:pPr algn="ctr"/>
            <a:r>
              <a:rPr lang="pt-BR" sz="3000" b="1" dirty="0">
                <a:latin typeface="Cambria" pitchFamily="18" charset="0"/>
              </a:rPr>
              <a:t>Atividade 5: como fazer posições estáticas de equilíbrio</a:t>
            </a:r>
          </a:p>
        </p:txBody>
      </p:sp>
      <p:pic>
        <p:nvPicPr>
          <p:cNvPr id="5" name="Imagem 4"/>
          <p:cNvPicPr>
            <a:picLocks noChangeAspect="1"/>
          </p:cNvPicPr>
          <p:nvPr/>
        </p:nvPicPr>
        <p:blipFill rotWithShape="1">
          <a:blip r:embed="rId4"/>
          <a:srcRect l="22437" t="22506" r="53938" b="12182"/>
          <a:stretch/>
        </p:blipFill>
        <p:spPr>
          <a:xfrm>
            <a:off x="6563072" y="2348880"/>
            <a:ext cx="2160240" cy="3357679"/>
          </a:xfrm>
          <a:prstGeom prst="rect">
            <a:avLst/>
          </a:prstGeom>
        </p:spPr>
      </p:pic>
      <p:pic>
        <p:nvPicPr>
          <p:cNvPr id="6" name="Imagem 5"/>
          <p:cNvPicPr>
            <a:picLocks noChangeAspect="1"/>
          </p:cNvPicPr>
          <p:nvPr/>
        </p:nvPicPr>
        <p:blipFill rotWithShape="1">
          <a:blip r:embed="rId5"/>
          <a:srcRect l="38975" t="14983" r="34250" b="14983"/>
          <a:stretch/>
        </p:blipFill>
        <p:spPr>
          <a:xfrm>
            <a:off x="251520" y="2348880"/>
            <a:ext cx="2448272" cy="3600400"/>
          </a:xfrm>
          <a:prstGeom prst="rect">
            <a:avLst/>
          </a:prstGeom>
        </p:spPr>
      </p:pic>
    </p:spTree>
    <p:extLst>
      <p:ext uri="{BB962C8B-B14F-4D97-AF65-F5344CB8AC3E}">
        <p14:creationId xmlns:p14="http://schemas.microsoft.com/office/powerpoint/2010/main" val="1042655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44</a:t>
            </a:fld>
            <a:endParaRPr lang="pt-BR"/>
          </a:p>
        </p:txBody>
      </p:sp>
      <p:pic>
        <p:nvPicPr>
          <p:cNvPr id="3" name="Imagem 2"/>
          <p:cNvPicPr>
            <a:picLocks noChangeAspect="1"/>
          </p:cNvPicPr>
          <p:nvPr/>
        </p:nvPicPr>
        <p:blipFill rotWithShape="1">
          <a:blip r:embed="rId2"/>
          <a:srcRect l="54725" t="19186" r="26375" b="26754"/>
          <a:stretch/>
        </p:blipFill>
        <p:spPr>
          <a:xfrm>
            <a:off x="683568" y="1218419"/>
            <a:ext cx="1728192" cy="2779243"/>
          </a:xfrm>
          <a:prstGeom prst="rect">
            <a:avLst/>
          </a:prstGeom>
        </p:spPr>
      </p:pic>
      <p:sp>
        <p:nvSpPr>
          <p:cNvPr id="5" name="CaixaDeTexto 4"/>
          <p:cNvSpPr txBox="1"/>
          <p:nvPr/>
        </p:nvSpPr>
        <p:spPr>
          <a:xfrm>
            <a:off x="467544" y="223778"/>
            <a:ext cx="7015054" cy="612934"/>
          </a:xfrm>
          <a:prstGeom prst="roundRect">
            <a:avLst/>
          </a:prstGeom>
          <a:solidFill>
            <a:schemeClr val="bg1">
              <a:lumMod val="85000"/>
            </a:schemeClr>
          </a:solidFill>
        </p:spPr>
        <p:txBody>
          <a:bodyPr wrap="square" rtlCol="0">
            <a:spAutoFit/>
          </a:bodyPr>
          <a:lstStyle/>
          <a:p>
            <a:pPr algn="ctr"/>
            <a:r>
              <a:rPr lang="pt-BR" sz="3000" b="1" dirty="0">
                <a:latin typeface="Cambria" pitchFamily="18" charset="0"/>
              </a:rPr>
              <a:t>Atividade 5: como fazer os saltos</a:t>
            </a:r>
          </a:p>
        </p:txBody>
      </p:sp>
      <p:sp>
        <p:nvSpPr>
          <p:cNvPr id="6" name="CaixaDeTexto 5"/>
          <p:cNvSpPr txBox="1"/>
          <p:nvPr/>
        </p:nvSpPr>
        <p:spPr>
          <a:xfrm>
            <a:off x="1342812" y="5431475"/>
            <a:ext cx="5905974" cy="1246763"/>
          </a:xfrm>
          <a:prstGeom prst="roundRect">
            <a:avLst>
              <a:gd name="adj" fmla="val 7190"/>
            </a:avLst>
          </a:prstGeom>
          <a:solidFill>
            <a:srgbClr val="FFFF00"/>
          </a:solidFill>
        </p:spPr>
        <p:txBody>
          <a:bodyPr wrap="square" rtlCol="0">
            <a:spAutoFit/>
          </a:bodyPr>
          <a:lstStyle/>
          <a:p>
            <a:pPr algn="just"/>
            <a:r>
              <a:rPr lang="pt-BR" dirty="0">
                <a:latin typeface="Cambria" pitchFamily="18" charset="0"/>
              </a:rPr>
              <a:t>Se quiser um vídeo para melhor visualização dos saltos, clique: </a:t>
            </a:r>
            <a:r>
              <a:rPr lang="pt-BR" dirty="0">
                <a:hlinkClick r:id="rId3"/>
              </a:rPr>
              <a:t>https://www.youtube.com/watch?v=ghayIXBM3V4</a:t>
            </a:r>
            <a:endParaRPr lang="pt-BR" dirty="0"/>
          </a:p>
          <a:p>
            <a:pPr algn="just"/>
            <a:r>
              <a:rPr lang="pt-BR" dirty="0">
                <a:latin typeface="Cambria" pitchFamily="18" charset="0"/>
              </a:rPr>
              <a:t>Grupado: aos 2m27s de vídeo;</a:t>
            </a:r>
          </a:p>
          <a:p>
            <a:pPr algn="just"/>
            <a:r>
              <a:rPr lang="pt-BR" dirty="0">
                <a:latin typeface="Cambria" pitchFamily="18" charset="0"/>
              </a:rPr>
              <a:t>Afastado: aos 2m49s de vídeo.</a:t>
            </a: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1208208"/>
            <a:ext cx="3251824" cy="2396880"/>
          </a:xfrm>
          <a:prstGeom prst="rect">
            <a:avLst/>
          </a:prstGeom>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9839" y="1505245"/>
            <a:ext cx="2880322" cy="2723708"/>
          </a:xfrm>
          <a:prstGeom prst="rect">
            <a:avLst/>
          </a:prstGeom>
        </p:spPr>
      </p:pic>
      <p:sp>
        <p:nvSpPr>
          <p:cNvPr id="9" name="CaixaDeTexto 8"/>
          <p:cNvSpPr txBox="1"/>
          <p:nvPr/>
        </p:nvSpPr>
        <p:spPr>
          <a:xfrm>
            <a:off x="762891" y="4117747"/>
            <a:ext cx="1569545" cy="607397"/>
          </a:xfrm>
          <a:prstGeom prst="roundRect">
            <a:avLst>
              <a:gd name="adj" fmla="val 7190"/>
            </a:avLst>
          </a:prstGeom>
          <a:solidFill>
            <a:srgbClr val="FFFF00"/>
          </a:solidFill>
        </p:spPr>
        <p:txBody>
          <a:bodyPr wrap="square" rtlCol="0">
            <a:spAutoFit/>
          </a:bodyPr>
          <a:lstStyle/>
          <a:p>
            <a:pPr algn="ctr"/>
            <a:r>
              <a:rPr lang="pt-BR" sz="1600" dirty="0">
                <a:latin typeface="Cambria" pitchFamily="18" charset="0"/>
              </a:rPr>
              <a:t>Salto vertical com giro</a:t>
            </a:r>
          </a:p>
        </p:txBody>
      </p:sp>
      <p:sp>
        <p:nvSpPr>
          <p:cNvPr id="10" name="CaixaDeTexto 9"/>
          <p:cNvSpPr txBox="1"/>
          <p:nvPr/>
        </p:nvSpPr>
        <p:spPr>
          <a:xfrm>
            <a:off x="3511027" y="3653413"/>
            <a:ext cx="1569545" cy="351651"/>
          </a:xfrm>
          <a:prstGeom prst="roundRect">
            <a:avLst>
              <a:gd name="adj" fmla="val 7190"/>
            </a:avLst>
          </a:prstGeom>
          <a:solidFill>
            <a:srgbClr val="FFFF00"/>
          </a:solidFill>
        </p:spPr>
        <p:txBody>
          <a:bodyPr wrap="square" rtlCol="0">
            <a:spAutoFit/>
          </a:bodyPr>
          <a:lstStyle/>
          <a:p>
            <a:pPr algn="ctr"/>
            <a:r>
              <a:rPr lang="pt-BR" sz="1600" dirty="0">
                <a:latin typeface="Cambria" pitchFamily="18" charset="0"/>
              </a:rPr>
              <a:t>Salto grupado</a:t>
            </a:r>
          </a:p>
        </p:txBody>
      </p:sp>
      <p:sp>
        <p:nvSpPr>
          <p:cNvPr id="11" name="CaixaDeTexto 10"/>
          <p:cNvSpPr txBox="1"/>
          <p:nvPr/>
        </p:nvSpPr>
        <p:spPr>
          <a:xfrm>
            <a:off x="6835227" y="3974166"/>
            <a:ext cx="1569545" cy="351651"/>
          </a:xfrm>
          <a:prstGeom prst="roundRect">
            <a:avLst>
              <a:gd name="adj" fmla="val 7190"/>
            </a:avLst>
          </a:prstGeom>
          <a:solidFill>
            <a:srgbClr val="FFFF00"/>
          </a:solidFill>
        </p:spPr>
        <p:txBody>
          <a:bodyPr wrap="square" rtlCol="0">
            <a:spAutoFit/>
          </a:bodyPr>
          <a:lstStyle/>
          <a:p>
            <a:pPr algn="ctr"/>
            <a:r>
              <a:rPr lang="pt-BR" sz="1600" dirty="0">
                <a:latin typeface="Cambria" pitchFamily="18" charset="0"/>
              </a:rPr>
              <a:t>Salto afastado</a:t>
            </a:r>
          </a:p>
        </p:txBody>
      </p:sp>
    </p:spTree>
    <p:extLst>
      <p:ext uri="{BB962C8B-B14F-4D97-AF65-F5344CB8AC3E}">
        <p14:creationId xmlns:p14="http://schemas.microsoft.com/office/powerpoint/2010/main" val="138102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45</a:t>
            </a:fld>
            <a:endParaRPr lang="pt-BR"/>
          </a:p>
        </p:txBody>
      </p:sp>
      <p:pic>
        <p:nvPicPr>
          <p:cNvPr id="4" name="Imagem 3"/>
          <p:cNvPicPr>
            <a:picLocks noChangeAspect="1"/>
          </p:cNvPicPr>
          <p:nvPr/>
        </p:nvPicPr>
        <p:blipFill rotWithShape="1">
          <a:blip r:embed="rId2"/>
          <a:srcRect l="3538" t="16384" r="1964" b="31791"/>
          <a:stretch/>
        </p:blipFill>
        <p:spPr>
          <a:xfrm>
            <a:off x="251520" y="1628801"/>
            <a:ext cx="8640960" cy="2664296"/>
          </a:xfrm>
          <a:prstGeom prst="rect">
            <a:avLst/>
          </a:prstGeom>
        </p:spPr>
      </p:pic>
      <p:sp>
        <p:nvSpPr>
          <p:cNvPr id="5" name="CaixaDeTexto 4"/>
          <p:cNvSpPr txBox="1"/>
          <p:nvPr/>
        </p:nvSpPr>
        <p:spPr>
          <a:xfrm>
            <a:off x="395536" y="404664"/>
            <a:ext cx="7015054" cy="612934"/>
          </a:xfrm>
          <a:prstGeom prst="roundRect">
            <a:avLst/>
          </a:prstGeom>
          <a:solidFill>
            <a:schemeClr val="bg1">
              <a:lumMod val="85000"/>
            </a:schemeClr>
          </a:solidFill>
        </p:spPr>
        <p:txBody>
          <a:bodyPr wrap="square" rtlCol="0">
            <a:spAutoFit/>
          </a:bodyPr>
          <a:lstStyle/>
          <a:p>
            <a:pPr algn="ctr"/>
            <a:r>
              <a:rPr lang="pt-BR" sz="3000" b="1" dirty="0">
                <a:latin typeface="Cambria" pitchFamily="18" charset="0"/>
              </a:rPr>
              <a:t>Como fazer o rolamento</a:t>
            </a:r>
          </a:p>
        </p:txBody>
      </p:sp>
      <p:sp>
        <p:nvSpPr>
          <p:cNvPr id="6" name="CaixaDeTexto 5"/>
          <p:cNvSpPr txBox="1"/>
          <p:nvPr/>
        </p:nvSpPr>
        <p:spPr>
          <a:xfrm>
            <a:off x="990673" y="4989056"/>
            <a:ext cx="7162653" cy="671334"/>
          </a:xfrm>
          <a:prstGeom prst="roundRect">
            <a:avLst>
              <a:gd name="adj" fmla="val 7190"/>
            </a:avLst>
          </a:prstGeom>
          <a:solidFill>
            <a:srgbClr val="FFFF00"/>
          </a:solidFill>
        </p:spPr>
        <p:txBody>
          <a:bodyPr wrap="square" rtlCol="0">
            <a:spAutoFit/>
          </a:bodyPr>
          <a:lstStyle/>
          <a:p>
            <a:pPr algn="just"/>
            <a:r>
              <a:rPr lang="pt-BR" dirty="0">
                <a:latin typeface="Cambria" pitchFamily="18" charset="0"/>
              </a:rPr>
              <a:t>Se quiser um tutorial em vídeo com toda a progressão para chegar no rolamento, clique: </a:t>
            </a:r>
            <a:r>
              <a:rPr lang="pt-BR" dirty="0">
                <a:hlinkClick r:id="rId3"/>
              </a:rPr>
              <a:t>https://www.youtube.com/watch?v=bFvcjv0Mmqw</a:t>
            </a:r>
            <a:endParaRPr lang="pt-BR" dirty="0">
              <a:latin typeface="Cambria" pitchFamily="18" charset="0"/>
            </a:endParaRPr>
          </a:p>
        </p:txBody>
      </p:sp>
    </p:spTree>
    <p:extLst>
      <p:ext uri="{BB962C8B-B14F-4D97-AF65-F5344CB8AC3E}">
        <p14:creationId xmlns:p14="http://schemas.microsoft.com/office/powerpoint/2010/main" val="3243692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46</a:t>
            </a:fld>
            <a:endParaRPr lang="pt-BR"/>
          </a:p>
        </p:txBody>
      </p:sp>
      <p:sp>
        <p:nvSpPr>
          <p:cNvPr id="3" name="CaixaDeTexto 2"/>
          <p:cNvSpPr txBox="1"/>
          <p:nvPr/>
        </p:nvSpPr>
        <p:spPr>
          <a:xfrm>
            <a:off x="2123728" y="332656"/>
            <a:ext cx="5052903" cy="510778"/>
          </a:xfrm>
          <a:prstGeom prst="roundRect">
            <a:avLst/>
          </a:prstGeom>
          <a:solidFill>
            <a:schemeClr val="bg1">
              <a:lumMod val="85000"/>
            </a:schemeClr>
          </a:solidFill>
        </p:spPr>
        <p:txBody>
          <a:bodyPr wrap="square" rtlCol="0">
            <a:spAutoFit/>
          </a:bodyPr>
          <a:lstStyle/>
          <a:p>
            <a:pPr algn="ctr"/>
            <a:r>
              <a:rPr lang="pt-BR" sz="2400" b="1" dirty="0">
                <a:latin typeface="Cambria" pitchFamily="18" charset="0"/>
              </a:rPr>
              <a:t>REFERÊNCIAS</a:t>
            </a:r>
          </a:p>
        </p:txBody>
      </p:sp>
      <p:sp>
        <p:nvSpPr>
          <p:cNvPr id="4" name="CaixaDeTexto 3"/>
          <p:cNvSpPr txBox="1"/>
          <p:nvPr/>
        </p:nvSpPr>
        <p:spPr>
          <a:xfrm>
            <a:off x="251520" y="1052736"/>
            <a:ext cx="8712968" cy="1634490"/>
          </a:xfrm>
          <a:prstGeom prst="roundRect">
            <a:avLst/>
          </a:prstGeom>
          <a:solidFill>
            <a:srgbClr val="FFFF00"/>
          </a:solidFill>
        </p:spPr>
        <p:txBody>
          <a:bodyPr wrap="square" rtlCol="0">
            <a:spAutoFit/>
          </a:bodyPr>
          <a:lstStyle/>
          <a:p>
            <a:pPr algn="just"/>
            <a:r>
              <a:rPr lang="pt-BR" dirty="0">
                <a:latin typeface="Cambria" pitchFamily="18" charset="0"/>
              </a:rPr>
              <a:t>Todas as imagens foram retiradas de sítios na internet. Não foram referenciadas as fontes por serem de diversos locais (algumas baixadas há bastante tempo). O autor pede desculpas pela falha, mas, como um material sem qualquer intenção de ganho financeiro, acredita-se que a falha é perdoável. Por esse motivo também o arquivo é disponibilizado de forma aberta e editável.</a:t>
            </a:r>
            <a:endParaRPr lang="pt-BR" sz="2000" dirty="0">
              <a:latin typeface="Cambria" pitchFamily="18" charset="0"/>
            </a:endParaRPr>
          </a:p>
        </p:txBody>
      </p:sp>
      <p:sp>
        <p:nvSpPr>
          <p:cNvPr id="5" name="CaixaDeTexto 4"/>
          <p:cNvSpPr txBox="1"/>
          <p:nvPr/>
        </p:nvSpPr>
        <p:spPr>
          <a:xfrm>
            <a:off x="251520" y="2896528"/>
            <a:ext cx="8712968" cy="1822192"/>
          </a:xfrm>
          <a:prstGeom prst="roundRect">
            <a:avLst>
              <a:gd name="adj" fmla="val 7807"/>
            </a:avLst>
          </a:prstGeom>
          <a:solidFill>
            <a:srgbClr val="FFFF00"/>
          </a:solidFill>
        </p:spPr>
        <p:txBody>
          <a:bodyPr wrap="square" rtlCol="0">
            <a:spAutoFit/>
          </a:bodyPr>
          <a:lstStyle/>
          <a:p>
            <a:pPr algn="just"/>
            <a:r>
              <a:rPr lang="pt-BR" dirty="0">
                <a:latin typeface="Cambria" pitchFamily="18" charset="0"/>
              </a:rPr>
              <a:t>Não foram usadas citações diretas no texto, mas com certeza diversas obras e sítios na internet inspiraram e embasaram a escrita do autor, dentre elas:</a:t>
            </a:r>
          </a:p>
          <a:p>
            <a:pPr algn="just"/>
            <a:endParaRPr lang="pt-BR" dirty="0">
              <a:latin typeface="Cambria" pitchFamily="18" charset="0"/>
            </a:endParaRPr>
          </a:p>
          <a:p>
            <a:pPr algn="just"/>
            <a:r>
              <a:rPr lang="pt-BR" dirty="0">
                <a:latin typeface="Cambria" pitchFamily="18" charset="0"/>
              </a:rPr>
              <a:t>GONZALEZ, Fernando Jaime. DARIDO, Suraya Cristina. OLIVEIRA, Amauri Aparecido </a:t>
            </a:r>
            <a:r>
              <a:rPr lang="pt-BR" dirty="0" err="1">
                <a:latin typeface="Cambria" pitchFamily="18" charset="0"/>
              </a:rPr>
              <a:t>Bássoli</a:t>
            </a:r>
            <a:r>
              <a:rPr lang="pt-BR" dirty="0">
                <a:latin typeface="Cambria" pitchFamily="18" charset="0"/>
              </a:rPr>
              <a:t> de. (</a:t>
            </a:r>
            <a:r>
              <a:rPr lang="pt-BR" dirty="0" err="1">
                <a:latin typeface="Cambria" pitchFamily="18" charset="0"/>
              </a:rPr>
              <a:t>orgs</a:t>
            </a:r>
            <a:r>
              <a:rPr lang="pt-BR" dirty="0">
                <a:latin typeface="Cambria" pitchFamily="18" charset="0"/>
              </a:rPr>
              <a:t>.) Ginástica, dança e atividades circenses. Coleção Práticas Corporais. 2. ed. Maringá: </a:t>
            </a:r>
            <a:r>
              <a:rPr lang="pt-BR" dirty="0" err="1">
                <a:latin typeface="Cambria" pitchFamily="18" charset="0"/>
              </a:rPr>
              <a:t>Eduem</a:t>
            </a:r>
            <a:r>
              <a:rPr lang="pt-BR" dirty="0">
                <a:latin typeface="Cambria" pitchFamily="18" charset="0"/>
              </a:rPr>
              <a:t>, 2017.</a:t>
            </a:r>
          </a:p>
        </p:txBody>
      </p:sp>
    </p:spTree>
    <p:extLst>
      <p:ext uri="{BB962C8B-B14F-4D97-AF65-F5344CB8AC3E}">
        <p14:creationId xmlns:p14="http://schemas.microsoft.com/office/powerpoint/2010/main" val="3075436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47</a:t>
            </a:fld>
            <a:endParaRPr lang="pt-BR"/>
          </a:p>
        </p:txBody>
      </p:sp>
      <p:sp>
        <p:nvSpPr>
          <p:cNvPr id="3" name="CaixaDeTexto 2"/>
          <p:cNvSpPr txBox="1"/>
          <p:nvPr/>
        </p:nvSpPr>
        <p:spPr>
          <a:xfrm>
            <a:off x="340564" y="908720"/>
            <a:ext cx="8551915" cy="1021556"/>
          </a:xfrm>
          <a:prstGeom prst="roundRect">
            <a:avLst/>
          </a:prstGeom>
          <a:solidFill>
            <a:srgbClr val="FFFF00"/>
          </a:solidFill>
        </p:spPr>
        <p:txBody>
          <a:bodyPr wrap="square" rtlCol="0">
            <a:spAutoFit/>
          </a:bodyPr>
          <a:lstStyle/>
          <a:p>
            <a:pPr algn="just"/>
            <a:r>
              <a:rPr lang="pt-BR" dirty="0">
                <a:latin typeface="Cambria" pitchFamily="18" charset="0"/>
              </a:rPr>
              <a:t>André Cyrino é o meu nome e eu não suporto falar em terceira pessoa (mas o faço por saber que isso denota mais formalidade ao leitor tradicional). Sou cearense e escolhi a Educação Física para ser feliz.</a:t>
            </a:r>
          </a:p>
        </p:txBody>
      </p:sp>
      <p:sp>
        <p:nvSpPr>
          <p:cNvPr id="4" name="CaixaDeTexto 3"/>
          <p:cNvSpPr txBox="1"/>
          <p:nvPr/>
        </p:nvSpPr>
        <p:spPr>
          <a:xfrm>
            <a:off x="2045549" y="188640"/>
            <a:ext cx="5052903" cy="510778"/>
          </a:xfrm>
          <a:prstGeom prst="roundRect">
            <a:avLst/>
          </a:prstGeom>
          <a:solidFill>
            <a:schemeClr val="bg1">
              <a:lumMod val="85000"/>
            </a:schemeClr>
          </a:solidFill>
        </p:spPr>
        <p:txBody>
          <a:bodyPr wrap="square" rtlCol="0">
            <a:spAutoFit/>
          </a:bodyPr>
          <a:lstStyle/>
          <a:p>
            <a:pPr algn="ctr"/>
            <a:r>
              <a:rPr lang="pt-BR" sz="2400" b="1" dirty="0">
                <a:latin typeface="Cambria" pitchFamily="18" charset="0"/>
              </a:rPr>
              <a:t>SOBRE O AUTOR</a:t>
            </a:r>
          </a:p>
        </p:txBody>
      </p:sp>
      <p:pic>
        <p:nvPicPr>
          <p:cNvPr id="6" name="Imagem 5"/>
          <p:cNvPicPr>
            <a:picLocks noChangeAspect="1"/>
          </p:cNvPicPr>
          <p:nvPr/>
        </p:nvPicPr>
        <p:blipFill rotWithShape="1">
          <a:blip r:embed="rId2">
            <a:extLst>
              <a:ext uri="{28A0092B-C50C-407E-A947-70E740481C1C}">
                <a14:useLocalDpi xmlns:a14="http://schemas.microsoft.com/office/drawing/2010/main" val="0"/>
              </a:ext>
            </a:extLst>
          </a:blip>
          <a:srcRect l="13601" t="8000" r="13601" b="8000"/>
          <a:stretch/>
        </p:blipFill>
        <p:spPr>
          <a:xfrm>
            <a:off x="6403722" y="2224942"/>
            <a:ext cx="2432556" cy="3742394"/>
          </a:xfrm>
          <a:prstGeom prst="rect">
            <a:avLst/>
          </a:prstGeom>
        </p:spPr>
      </p:pic>
      <p:sp>
        <p:nvSpPr>
          <p:cNvPr id="7" name="CaixaDeTexto 6"/>
          <p:cNvSpPr txBox="1"/>
          <p:nvPr/>
        </p:nvSpPr>
        <p:spPr>
          <a:xfrm>
            <a:off x="340564" y="2224942"/>
            <a:ext cx="5887620" cy="2109907"/>
          </a:xfrm>
          <a:prstGeom prst="roundRect">
            <a:avLst>
              <a:gd name="adj" fmla="val 7186"/>
            </a:avLst>
          </a:prstGeom>
          <a:solidFill>
            <a:srgbClr val="FFFF00"/>
          </a:solidFill>
        </p:spPr>
        <p:txBody>
          <a:bodyPr wrap="square" rtlCol="0">
            <a:spAutoFit/>
          </a:bodyPr>
          <a:lstStyle/>
          <a:p>
            <a:pPr algn="just"/>
            <a:r>
              <a:rPr lang="pt-BR" dirty="0">
                <a:latin typeface="Cambria" pitchFamily="18" charset="0"/>
              </a:rPr>
              <a:t>Graduado pela Universidade Federal do Ceará (UFC) em 2014, trabalho desde o mesmo ano na Escola de Ensino Médio Mariano Martins, em Fortaleza. Tenho especialização em Artes Marciais, Lutas e Esportes de Combate pela Universidade Estadual do Ceará (UECE) e mestrado em Gestão e Avaliação da Educação Pública pela Universidade Federal de Juiz de Fora (UFJF).</a:t>
            </a:r>
          </a:p>
        </p:txBody>
      </p:sp>
      <p:sp>
        <p:nvSpPr>
          <p:cNvPr id="8" name="CaixaDeTexto 7"/>
          <p:cNvSpPr txBox="1"/>
          <p:nvPr/>
        </p:nvSpPr>
        <p:spPr>
          <a:xfrm>
            <a:off x="340564" y="4461535"/>
            <a:ext cx="5887620" cy="2109907"/>
          </a:xfrm>
          <a:prstGeom prst="roundRect">
            <a:avLst>
              <a:gd name="adj" fmla="val 7186"/>
            </a:avLst>
          </a:prstGeom>
          <a:solidFill>
            <a:srgbClr val="FFFF00"/>
          </a:solidFill>
        </p:spPr>
        <p:txBody>
          <a:bodyPr wrap="square" rtlCol="0">
            <a:spAutoFit/>
          </a:bodyPr>
          <a:lstStyle/>
          <a:p>
            <a:pPr algn="just"/>
            <a:r>
              <a:rPr lang="pt-BR" dirty="0">
                <a:latin typeface="Cambria" pitchFamily="18" charset="0"/>
              </a:rPr>
              <a:t>Esse material foi utilizado por mim durante o 2º bimestre curricular de 2020, período da pandemia de </a:t>
            </a:r>
            <a:r>
              <a:rPr lang="pt-BR" dirty="0" err="1">
                <a:latin typeface="Cambria" pitchFamily="18" charset="0"/>
              </a:rPr>
              <a:t>coronavírus</a:t>
            </a:r>
            <a:r>
              <a:rPr lang="pt-BR" dirty="0">
                <a:latin typeface="Cambria" pitchFamily="18" charset="0"/>
              </a:rPr>
              <a:t>. Não acredito no ensino à distância, mas conexão humana online do que nenhuma. Nesse contexto, esse material pode servir como um disparador de reflexões, mas em nada substitui a incomparável experiência corporal de vivenciar os conteúdos da Educação Física.</a:t>
            </a:r>
          </a:p>
        </p:txBody>
      </p:sp>
    </p:spTree>
    <p:extLst>
      <p:ext uri="{BB962C8B-B14F-4D97-AF65-F5344CB8AC3E}">
        <p14:creationId xmlns:p14="http://schemas.microsoft.com/office/powerpoint/2010/main" val="8747242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48</a:t>
            </a:fld>
            <a:endParaRPr lang="pt-BR"/>
          </a:p>
        </p:txBody>
      </p:sp>
      <p:sp>
        <p:nvSpPr>
          <p:cNvPr id="3" name="CaixaDeTexto 2"/>
          <p:cNvSpPr txBox="1"/>
          <p:nvPr/>
        </p:nvSpPr>
        <p:spPr>
          <a:xfrm>
            <a:off x="2195736" y="1065616"/>
            <a:ext cx="5052903" cy="510778"/>
          </a:xfrm>
          <a:prstGeom prst="roundRect">
            <a:avLst/>
          </a:prstGeom>
          <a:solidFill>
            <a:schemeClr val="bg1">
              <a:lumMod val="85000"/>
            </a:schemeClr>
          </a:solidFill>
        </p:spPr>
        <p:txBody>
          <a:bodyPr wrap="square" rtlCol="0">
            <a:spAutoFit/>
          </a:bodyPr>
          <a:lstStyle/>
          <a:p>
            <a:pPr algn="ctr"/>
            <a:r>
              <a:rPr lang="pt-BR" sz="2400" b="1" dirty="0">
                <a:latin typeface="Cambria" pitchFamily="18" charset="0"/>
              </a:rPr>
              <a:t>SOBRE O AUTOR</a:t>
            </a:r>
          </a:p>
        </p:txBody>
      </p:sp>
      <p:sp>
        <p:nvSpPr>
          <p:cNvPr id="4" name="CaixaDeTexto 3"/>
          <p:cNvSpPr txBox="1"/>
          <p:nvPr/>
        </p:nvSpPr>
        <p:spPr>
          <a:xfrm>
            <a:off x="2627784" y="2060848"/>
            <a:ext cx="6408711" cy="3166824"/>
          </a:xfrm>
          <a:prstGeom prst="roundRect">
            <a:avLst/>
          </a:prstGeom>
          <a:solidFill>
            <a:srgbClr val="FFFF00"/>
          </a:solidFill>
        </p:spPr>
        <p:txBody>
          <a:bodyPr wrap="square" rtlCol="0">
            <a:spAutoFit/>
          </a:bodyPr>
          <a:lstStyle/>
          <a:p>
            <a:pPr algn="just"/>
            <a:r>
              <a:rPr lang="pt-BR" sz="2000" dirty="0">
                <a:latin typeface="Cambria" panose="02040503050406030204" pitchFamily="18" charset="0"/>
              </a:rPr>
              <a:t>Você pode me encontrar no </a:t>
            </a:r>
            <a:r>
              <a:rPr lang="pt-BR" sz="2000" dirty="0" err="1">
                <a:latin typeface="Cambria" pitchFamily="18" charset="0"/>
              </a:rPr>
              <a:t>twitter</a:t>
            </a:r>
            <a:r>
              <a:rPr lang="pt-BR" sz="2000" dirty="0">
                <a:latin typeface="Cambria" pitchFamily="18" charset="0"/>
              </a:rPr>
              <a:t>/</a:t>
            </a:r>
            <a:r>
              <a:rPr lang="pt-BR" sz="2000" dirty="0" err="1">
                <a:latin typeface="Cambria" pitchFamily="18" charset="0"/>
              </a:rPr>
              <a:t>instagram</a:t>
            </a:r>
            <a:r>
              <a:rPr lang="pt-BR" sz="2000" dirty="0">
                <a:latin typeface="Cambria" pitchFamily="18" charset="0"/>
              </a:rPr>
              <a:t> como @</a:t>
            </a:r>
            <a:r>
              <a:rPr lang="pt-BR" sz="2000" dirty="0" err="1">
                <a:latin typeface="Cambria" pitchFamily="18" charset="0"/>
              </a:rPr>
              <a:t>dedecyrino</a:t>
            </a:r>
            <a:r>
              <a:rPr lang="pt-BR" sz="2000" dirty="0">
                <a:latin typeface="Cambria" pitchFamily="18" charset="0"/>
              </a:rPr>
              <a:t>, por </a:t>
            </a:r>
            <a:r>
              <a:rPr lang="pt-BR" sz="2000" dirty="0" err="1">
                <a:latin typeface="Cambria" pitchFamily="18" charset="0"/>
              </a:rPr>
              <a:t>email</a:t>
            </a:r>
            <a:r>
              <a:rPr lang="pt-BR" sz="2000" dirty="0">
                <a:latin typeface="Cambria" pitchFamily="18" charset="0"/>
              </a:rPr>
              <a:t> pelo </a:t>
            </a:r>
            <a:r>
              <a:rPr lang="pt-BR" sz="2000" dirty="0">
                <a:latin typeface="Cambria" pitchFamily="18" charset="0"/>
                <a:hlinkClick r:id="rId2"/>
              </a:rPr>
              <a:t>and.cyrino@gmail.com</a:t>
            </a:r>
            <a:r>
              <a:rPr lang="pt-BR" sz="2000" dirty="0">
                <a:latin typeface="Cambria" pitchFamily="18" charset="0"/>
              </a:rPr>
              <a:t> e também na página criada para facilitar a comunicação com meus alunos em tempos de ensino à distância:</a:t>
            </a:r>
          </a:p>
          <a:p>
            <a:pPr algn="just"/>
            <a:endParaRPr lang="pt-BR" sz="2000" dirty="0">
              <a:latin typeface="Cambria" pitchFamily="18" charset="0"/>
            </a:endParaRPr>
          </a:p>
          <a:p>
            <a:pPr algn="just"/>
            <a:r>
              <a:rPr lang="pt-BR" sz="2000" dirty="0">
                <a:latin typeface="Cambria" panose="02040503050406030204" pitchFamily="18" charset="0"/>
                <a:hlinkClick r:id="rId3"/>
              </a:rPr>
              <a:t>https://educacaofisicasemvergonha.wordpress.com/</a:t>
            </a:r>
            <a:endParaRPr lang="pt-BR" sz="2000" dirty="0">
              <a:latin typeface="Cambria" panose="02040503050406030204" pitchFamily="18" charset="0"/>
            </a:endParaRPr>
          </a:p>
          <a:p>
            <a:pPr algn="just"/>
            <a:endParaRPr lang="pt-BR" sz="2000" dirty="0">
              <a:latin typeface="Cambria" pitchFamily="18" charset="0"/>
            </a:endParaRPr>
          </a:p>
          <a:p>
            <a:pPr algn="just"/>
            <a:r>
              <a:rPr lang="pt-BR" sz="2000" dirty="0">
                <a:latin typeface="Cambria" pitchFamily="18" charset="0"/>
              </a:rPr>
              <a:t>Se quiser vir aqui em casa, avisa pra gente preparar comida (porque nunca tem).</a:t>
            </a:r>
          </a:p>
        </p:txBody>
      </p:sp>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2396122"/>
            <a:ext cx="1872208" cy="2496276"/>
          </a:xfrm>
          <a:prstGeom prst="rect">
            <a:avLst/>
          </a:prstGeom>
        </p:spPr>
      </p:pic>
    </p:spTree>
    <p:extLst>
      <p:ext uri="{BB962C8B-B14F-4D97-AF65-F5344CB8AC3E}">
        <p14:creationId xmlns:p14="http://schemas.microsoft.com/office/powerpoint/2010/main" val="417560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5</a:t>
            </a:fld>
            <a:endParaRPr lang="pt-BR"/>
          </a:p>
        </p:txBody>
      </p:sp>
      <p:sp>
        <p:nvSpPr>
          <p:cNvPr id="4" name="CaixaDeTexto 3"/>
          <p:cNvSpPr txBox="1"/>
          <p:nvPr/>
        </p:nvSpPr>
        <p:spPr>
          <a:xfrm>
            <a:off x="251520" y="188640"/>
            <a:ext cx="7239748" cy="1464231"/>
          </a:xfrm>
          <a:prstGeom prst="roundRect">
            <a:avLst/>
          </a:prstGeom>
          <a:solidFill>
            <a:srgbClr val="FFFF00"/>
          </a:solidFill>
        </p:spPr>
        <p:txBody>
          <a:bodyPr wrap="square" rtlCol="0">
            <a:spAutoFit/>
          </a:bodyPr>
          <a:lstStyle/>
          <a:p>
            <a:pPr algn="just"/>
            <a:r>
              <a:rPr lang="pt-BR" sz="2000" dirty="0">
                <a:latin typeface="Cambria" pitchFamily="18" charset="0"/>
              </a:rPr>
              <a:t>Nesse sentido, uma importante classificação inicial faz-se importante. As modalidades de Ginástica podem ser divididas em dois grupos: as oficiais (que são regulamentadas pela FIG) e as não-oficiais (que tem federação e/ou organização própria):</a:t>
            </a:r>
          </a:p>
        </p:txBody>
      </p:sp>
      <p:sp>
        <p:nvSpPr>
          <p:cNvPr id="5" name="CaixaDeTexto 4"/>
          <p:cNvSpPr txBox="1"/>
          <p:nvPr/>
        </p:nvSpPr>
        <p:spPr>
          <a:xfrm>
            <a:off x="1583668" y="1772816"/>
            <a:ext cx="1656184" cy="783193"/>
          </a:xfrm>
          <a:prstGeom prst="roundRect">
            <a:avLst/>
          </a:prstGeom>
          <a:solidFill>
            <a:srgbClr val="00B0F0"/>
          </a:solidFill>
        </p:spPr>
        <p:txBody>
          <a:bodyPr wrap="square" rtlCol="0">
            <a:spAutoFit/>
          </a:bodyPr>
          <a:lstStyle/>
          <a:p>
            <a:pPr algn="ctr"/>
            <a:r>
              <a:rPr lang="pt-BR" sz="2000" b="1" dirty="0">
                <a:latin typeface="Cambria" pitchFamily="18" charset="0"/>
              </a:rPr>
              <a:t>Ginásticas</a:t>
            </a:r>
          </a:p>
          <a:p>
            <a:pPr algn="ctr"/>
            <a:r>
              <a:rPr lang="pt-BR" sz="2000" b="1" dirty="0">
                <a:latin typeface="Cambria" pitchFamily="18" charset="0"/>
              </a:rPr>
              <a:t>Oficiais</a:t>
            </a:r>
          </a:p>
        </p:txBody>
      </p:sp>
      <p:sp>
        <p:nvSpPr>
          <p:cNvPr id="6" name="CaixaDeTexto 5"/>
          <p:cNvSpPr txBox="1"/>
          <p:nvPr/>
        </p:nvSpPr>
        <p:spPr>
          <a:xfrm>
            <a:off x="5887618" y="1772816"/>
            <a:ext cx="1833260" cy="783193"/>
          </a:xfrm>
          <a:prstGeom prst="roundRect">
            <a:avLst/>
          </a:prstGeom>
          <a:solidFill>
            <a:srgbClr val="00B050"/>
          </a:solidFill>
        </p:spPr>
        <p:txBody>
          <a:bodyPr wrap="square" rtlCol="0">
            <a:spAutoFit/>
          </a:bodyPr>
          <a:lstStyle/>
          <a:p>
            <a:pPr algn="ctr"/>
            <a:r>
              <a:rPr lang="pt-BR" sz="2000" b="1" dirty="0">
                <a:latin typeface="Cambria" pitchFamily="18" charset="0"/>
              </a:rPr>
              <a:t>Ginásticas</a:t>
            </a:r>
          </a:p>
          <a:p>
            <a:pPr algn="ctr"/>
            <a:r>
              <a:rPr lang="pt-BR" sz="2000" b="1" dirty="0">
                <a:latin typeface="Cambria" pitchFamily="18" charset="0"/>
              </a:rPr>
              <a:t>Não oficiais</a:t>
            </a:r>
          </a:p>
        </p:txBody>
      </p:sp>
      <p:sp>
        <p:nvSpPr>
          <p:cNvPr id="7" name="CaixaDeTexto 6"/>
          <p:cNvSpPr txBox="1"/>
          <p:nvPr/>
        </p:nvSpPr>
        <p:spPr>
          <a:xfrm>
            <a:off x="179512" y="2780928"/>
            <a:ext cx="4248472" cy="3420428"/>
          </a:xfrm>
          <a:prstGeom prst="roundRect">
            <a:avLst>
              <a:gd name="adj" fmla="val 6095"/>
            </a:avLst>
          </a:prstGeom>
          <a:solidFill>
            <a:srgbClr val="00B0F0"/>
          </a:solidFill>
        </p:spPr>
        <p:txBody>
          <a:bodyPr wrap="square" rtlCol="0">
            <a:spAutoFit/>
          </a:bodyPr>
          <a:lstStyle/>
          <a:p>
            <a:pPr>
              <a:lnSpc>
                <a:spcPct val="150000"/>
              </a:lnSpc>
            </a:pPr>
            <a:r>
              <a:rPr lang="pt-BR" sz="2000" dirty="0">
                <a:latin typeface="Cambria" pitchFamily="18" charset="0"/>
              </a:rPr>
              <a:t>- Ginástica Artística (masculina e feminina);</a:t>
            </a:r>
          </a:p>
          <a:p>
            <a:pPr>
              <a:lnSpc>
                <a:spcPct val="150000"/>
              </a:lnSpc>
            </a:pPr>
            <a:r>
              <a:rPr lang="pt-BR" sz="2000" dirty="0">
                <a:latin typeface="Cambria" pitchFamily="18" charset="0"/>
              </a:rPr>
              <a:t>- Ginástica Rítmica Feminina;</a:t>
            </a:r>
          </a:p>
          <a:p>
            <a:pPr>
              <a:lnSpc>
                <a:spcPct val="150000"/>
              </a:lnSpc>
            </a:pPr>
            <a:r>
              <a:rPr lang="pt-BR" sz="2000" dirty="0">
                <a:latin typeface="Cambria" pitchFamily="18" charset="0"/>
              </a:rPr>
              <a:t>- Ginástica de Trampolim;</a:t>
            </a:r>
          </a:p>
          <a:p>
            <a:pPr>
              <a:lnSpc>
                <a:spcPct val="150000"/>
              </a:lnSpc>
            </a:pPr>
            <a:r>
              <a:rPr lang="pt-BR" sz="2000" dirty="0">
                <a:latin typeface="Cambria" pitchFamily="18" charset="0"/>
              </a:rPr>
              <a:t>- Ginástica Acrobática; </a:t>
            </a:r>
          </a:p>
          <a:p>
            <a:pPr>
              <a:lnSpc>
                <a:spcPct val="150000"/>
              </a:lnSpc>
            </a:pPr>
            <a:r>
              <a:rPr lang="pt-BR" sz="2000" dirty="0">
                <a:latin typeface="Cambria" pitchFamily="18" charset="0"/>
              </a:rPr>
              <a:t>- Ginástica Aeróbica Esportiva;</a:t>
            </a:r>
          </a:p>
          <a:p>
            <a:pPr>
              <a:lnSpc>
                <a:spcPct val="150000"/>
              </a:lnSpc>
            </a:pPr>
            <a:r>
              <a:rPr lang="pt-BR" sz="2000" dirty="0">
                <a:latin typeface="Cambria" pitchFamily="18" charset="0"/>
              </a:rPr>
              <a:t>- Ginástica Para Todos.</a:t>
            </a:r>
          </a:p>
        </p:txBody>
      </p:sp>
      <p:sp>
        <p:nvSpPr>
          <p:cNvPr id="9" name="CaixaDeTexto 8"/>
          <p:cNvSpPr txBox="1"/>
          <p:nvPr/>
        </p:nvSpPr>
        <p:spPr>
          <a:xfrm>
            <a:off x="4788024" y="2780928"/>
            <a:ext cx="4176464" cy="3420428"/>
          </a:xfrm>
          <a:prstGeom prst="roundRect">
            <a:avLst>
              <a:gd name="adj" fmla="val 5837"/>
            </a:avLst>
          </a:prstGeom>
          <a:solidFill>
            <a:srgbClr val="00B050"/>
          </a:solidFill>
        </p:spPr>
        <p:txBody>
          <a:bodyPr wrap="square" rtlCol="0">
            <a:spAutoFit/>
          </a:bodyPr>
          <a:lstStyle/>
          <a:p>
            <a:pPr>
              <a:lnSpc>
                <a:spcPct val="150000"/>
              </a:lnSpc>
            </a:pPr>
            <a:r>
              <a:rPr lang="pt-BR" sz="2000" dirty="0">
                <a:latin typeface="Cambria" pitchFamily="18" charset="0"/>
              </a:rPr>
              <a:t>- Ginásticas competitivas (Ginástica Rítmica Masculina, Rope Skipping, Roda ginástica etc.)</a:t>
            </a:r>
          </a:p>
          <a:p>
            <a:pPr>
              <a:lnSpc>
                <a:spcPct val="150000"/>
              </a:lnSpc>
            </a:pPr>
            <a:r>
              <a:rPr lang="pt-BR" sz="2000" dirty="0">
                <a:latin typeface="Cambria" pitchFamily="18" charset="0"/>
              </a:rPr>
              <a:t>- Ginásticas de condicionamento físico nas academias (diversas);</a:t>
            </a:r>
          </a:p>
          <a:p>
            <a:pPr>
              <a:lnSpc>
                <a:spcPct val="150000"/>
              </a:lnSpc>
            </a:pPr>
            <a:r>
              <a:rPr lang="pt-BR" sz="2000" dirty="0">
                <a:latin typeface="Cambria" pitchFamily="18" charset="0"/>
              </a:rPr>
              <a:t>- Ginásticas de conscientização corporal (</a:t>
            </a:r>
            <a:r>
              <a:rPr lang="pt-BR" dirty="0" err="1">
                <a:latin typeface="Cambria" pitchFamily="18" charset="0"/>
              </a:rPr>
              <a:t>antiginástica</a:t>
            </a:r>
            <a:r>
              <a:rPr lang="pt-BR" dirty="0">
                <a:latin typeface="Cambria" pitchFamily="18" charset="0"/>
              </a:rPr>
              <a:t>, </a:t>
            </a:r>
            <a:r>
              <a:rPr lang="pt-BR" dirty="0" err="1">
                <a:latin typeface="Cambria" pitchFamily="18" charset="0"/>
              </a:rPr>
              <a:t>eutonia</a:t>
            </a:r>
            <a:r>
              <a:rPr lang="pt-BR" dirty="0">
                <a:latin typeface="Cambria" pitchFamily="18" charset="0"/>
              </a:rPr>
              <a:t> etc.</a:t>
            </a:r>
            <a:r>
              <a:rPr lang="pt-BR" sz="2000" dirty="0">
                <a:latin typeface="Cambria" pitchFamily="18" charset="0"/>
              </a:rPr>
              <a:t>);</a:t>
            </a:r>
          </a:p>
        </p:txBody>
      </p:sp>
    </p:spTree>
    <p:extLst>
      <p:ext uri="{BB962C8B-B14F-4D97-AF65-F5344CB8AC3E}">
        <p14:creationId xmlns:p14="http://schemas.microsoft.com/office/powerpoint/2010/main" val="49026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6</a:t>
            </a:fld>
            <a:endParaRPr lang="pt-BR"/>
          </a:p>
        </p:txBody>
      </p:sp>
      <p:sp>
        <p:nvSpPr>
          <p:cNvPr id="3" name="CaixaDeTexto 2"/>
          <p:cNvSpPr txBox="1"/>
          <p:nvPr/>
        </p:nvSpPr>
        <p:spPr>
          <a:xfrm>
            <a:off x="2096725" y="2564904"/>
            <a:ext cx="4950550" cy="715089"/>
          </a:xfrm>
          <a:prstGeom prst="roundRect">
            <a:avLst/>
          </a:prstGeom>
          <a:solidFill>
            <a:srgbClr val="00B0F0"/>
          </a:solidFill>
        </p:spPr>
        <p:txBody>
          <a:bodyPr wrap="square" rtlCol="0">
            <a:spAutoFit/>
          </a:bodyPr>
          <a:lstStyle/>
          <a:p>
            <a:pPr algn="ctr"/>
            <a:r>
              <a:rPr lang="pt-BR" sz="3600" b="1" dirty="0">
                <a:latin typeface="Cambria" pitchFamily="18" charset="0"/>
              </a:rPr>
              <a:t>Ginásticas Oficiais</a:t>
            </a:r>
          </a:p>
        </p:txBody>
      </p:sp>
    </p:spTree>
    <p:extLst>
      <p:ext uri="{BB962C8B-B14F-4D97-AF65-F5344CB8AC3E}">
        <p14:creationId xmlns:p14="http://schemas.microsoft.com/office/powerpoint/2010/main" val="37852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13C74AB8-B8A7-4963-9762-442A3B5634FC}" type="slidenum">
              <a:rPr lang="pt-BR" smtClean="0"/>
              <a:pPr/>
              <a:t>7</a:t>
            </a:fld>
            <a:endParaRPr lang="pt-BR"/>
          </a:p>
        </p:txBody>
      </p:sp>
      <p:sp>
        <p:nvSpPr>
          <p:cNvPr id="3" name="CaixaDeTexto 2"/>
          <p:cNvSpPr txBox="1"/>
          <p:nvPr/>
        </p:nvSpPr>
        <p:spPr>
          <a:xfrm>
            <a:off x="392877" y="405750"/>
            <a:ext cx="5331251" cy="646986"/>
          </a:xfrm>
          <a:prstGeom prst="roundRect">
            <a:avLst/>
          </a:prstGeom>
          <a:solidFill>
            <a:schemeClr val="bg1">
              <a:lumMod val="85000"/>
            </a:schemeClr>
          </a:solidFill>
        </p:spPr>
        <p:txBody>
          <a:bodyPr wrap="square" rtlCol="0">
            <a:spAutoFit/>
          </a:bodyPr>
          <a:lstStyle/>
          <a:p>
            <a:pPr algn="ctr"/>
            <a:r>
              <a:rPr lang="pt-BR" sz="3200" b="1" dirty="0">
                <a:latin typeface="Cambria" pitchFamily="18" charset="0"/>
              </a:rPr>
              <a:t>Ginástica Artística</a:t>
            </a:r>
          </a:p>
        </p:txBody>
      </p:sp>
      <p:sp>
        <p:nvSpPr>
          <p:cNvPr id="4" name="CaixaDeTexto 3"/>
          <p:cNvSpPr txBox="1"/>
          <p:nvPr/>
        </p:nvSpPr>
        <p:spPr>
          <a:xfrm>
            <a:off x="179512" y="1268760"/>
            <a:ext cx="8784976" cy="3260765"/>
          </a:xfrm>
          <a:prstGeom prst="roundRect">
            <a:avLst>
              <a:gd name="adj" fmla="val 6755"/>
            </a:avLst>
          </a:prstGeom>
          <a:solidFill>
            <a:srgbClr val="FFFF00"/>
          </a:solidFill>
        </p:spPr>
        <p:txBody>
          <a:bodyPr wrap="square" rtlCol="0">
            <a:spAutoFit/>
          </a:bodyPr>
          <a:lstStyle/>
          <a:p>
            <a:pPr algn="just"/>
            <a:r>
              <a:rPr lang="pt-BR" dirty="0">
                <a:latin typeface="Cambria" pitchFamily="18" charset="0"/>
              </a:rPr>
              <a:t>A principal diferença da Ginástica Artística para as demais modalidades é que nela os movimentos dos ginastas são realizados </a:t>
            </a:r>
            <a:r>
              <a:rPr lang="pt-BR" b="1" dirty="0">
                <a:latin typeface="Cambria" pitchFamily="18" charset="0"/>
              </a:rPr>
              <a:t>sobre (em cima de) aparelhos</a:t>
            </a:r>
            <a:r>
              <a:rPr lang="pt-BR" dirty="0">
                <a:latin typeface="Cambria" pitchFamily="18" charset="0"/>
              </a:rPr>
              <a:t>. Esses aparelhos são estruturas pensadas para a realização dos exercícios e têm diferenças entre os gêneros. A competição pode ser individual por aparelhos, individual geral (todos os aparelhos) ou por equipe. A Ginástica Artística está presente nas Olimpíadas e é a modalidade onde o Brasil teve maior sucesso nos resultados. Em 2012, Arthur Zanetti foi medalha de ouro no aparelho argolas nas Olimpíadas de Londres; em 2013 ele foi campeão mundial no aparelho e assim se tornou o atleta brasileiro de maior destaque na modalidade. Outros nomes conhecidos são o de Daiane dos Santos (também campeão mundial) e dos irmãos Daniele (primeira brasileira medalhista em mundial) e Diego Hypólito (prata nas Olimpíadas Rio 2016).</a:t>
            </a: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9214" y="4624080"/>
            <a:ext cx="1731882" cy="2215008"/>
          </a:xfrm>
          <a:prstGeom prst="rect">
            <a:avLst/>
          </a:prstGeom>
        </p:spPr>
      </p:pic>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l="13468"/>
          <a:stretch/>
        </p:blipFill>
        <p:spPr>
          <a:xfrm>
            <a:off x="2657225" y="4889538"/>
            <a:ext cx="2097668" cy="1635806"/>
          </a:xfrm>
          <a:prstGeom prst="rect">
            <a:avLst/>
          </a:prstGeom>
        </p:spPr>
      </p:pic>
      <p:pic>
        <p:nvPicPr>
          <p:cNvPr id="7" name="Imagem 6"/>
          <p:cNvPicPr>
            <a:picLocks noChangeAspect="1"/>
          </p:cNvPicPr>
          <p:nvPr/>
        </p:nvPicPr>
        <p:blipFill rotWithShape="1">
          <a:blip r:embed="rId4" cstate="print">
            <a:extLst>
              <a:ext uri="{28A0092B-C50C-407E-A947-70E740481C1C}">
                <a14:useLocalDpi xmlns:a14="http://schemas.microsoft.com/office/drawing/2010/main" val="0"/>
              </a:ext>
            </a:extLst>
          </a:blip>
          <a:srcRect l="8411" r="7479"/>
          <a:stretch/>
        </p:blipFill>
        <p:spPr>
          <a:xfrm>
            <a:off x="332664" y="5134469"/>
            <a:ext cx="2160240" cy="1541012"/>
          </a:xfrm>
          <a:prstGeom prst="rect">
            <a:avLst/>
          </a:prstGeom>
        </p:spPr>
      </p:pic>
      <p:pic>
        <p:nvPicPr>
          <p:cNvPr id="8" name="Image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5417" y="4907093"/>
            <a:ext cx="2137888" cy="1425258"/>
          </a:xfrm>
          <a:prstGeom prst="rect">
            <a:avLst/>
          </a:prstGeom>
        </p:spPr>
      </p:pic>
    </p:spTree>
    <p:extLst>
      <p:ext uri="{BB962C8B-B14F-4D97-AF65-F5344CB8AC3E}">
        <p14:creationId xmlns:p14="http://schemas.microsoft.com/office/powerpoint/2010/main" val="3958941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13C74AB8-B8A7-4963-9762-442A3B5634FC}" type="slidenum">
              <a:rPr lang="pt-BR" smtClean="0"/>
              <a:pPr/>
              <a:t>8</a:t>
            </a:fld>
            <a:endParaRPr lang="pt-BR"/>
          </a:p>
        </p:txBody>
      </p:sp>
      <p:grpSp>
        <p:nvGrpSpPr>
          <p:cNvPr id="6" name="Grupo 5"/>
          <p:cNvGrpSpPr/>
          <p:nvPr/>
        </p:nvGrpSpPr>
        <p:grpSpPr>
          <a:xfrm>
            <a:off x="827584" y="620688"/>
            <a:ext cx="6429420" cy="5235149"/>
            <a:chOff x="1571604" y="907311"/>
            <a:chExt cx="6429420" cy="5235149"/>
          </a:xfrm>
        </p:grpSpPr>
        <p:pic>
          <p:nvPicPr>
            <p:cNvPr id="3" name="Imagem 2" descr="ginastica_artistica_feminina.jpg"/>
            <p:cNvPicPr>
              <a:picLocks noChangeAspect="1"/>
            </p:cNvPicPr>
            <p:nvPr/>
          </p:nvPicPr>
          <p:blipFill>
            <a:blip r:embed="rId2"/>
            <a:stretch>
              <a:fillRect/>
            </a:stretch>
          </p:blipFill>
          <p:spPr>
            <a:xfrm>
              <a:off x="1571604" y="1196752"/>
              <a:ext cx="6429420" cy="4945708"/>
            </a:xfrm>
            <a:prstGeom prst="rect">
              <a:avLst/>
            </a:prstGeom>
          </p:spPr>
        </p:pic>
        <p:sp>
          <p:nvSpPr>
            <p:cNvPr id="5" name="CaixaDeTexto 4"/>
            <p:cNvSpPr txBox="1"/>
            <p:nvPr/>
          </p:nvSpPr>
          <p:spPr>
            <a:xfrm>
              <a:off x="1576160" y="907311"/>
              <a:ext cx="2483769" cy="715089"/>
            </a:xfrm>
            <a:prstGeom prst="roundRect">
              <a:avLst/>
            </a:prstGeom>
            <a:solidFill>
              <a:schemeClr val="bg1"/>
            </a:solidFill>
          </p:spPr>
          <p:txBody>
            <a:bodyPr wrap="square" rtlCol="0">
              <a:spAutoFit/>
            </a:bodyPr>
            <a:lstStyle/>
            <a:p>
              <a:pPr algn="ctr"/>
              <a:r>
                <a:rPr lang="pt-BR" b="1" dirty="0">
                  <a:latin typeface="Cambria" pitchFamily="18" charset="0"/>
                </a:rPr>
                <a:t>Ginástica Artística Feminina</a:t>
              </a:r>
            </a:p>
          </p:txBody>
        </p:sp>
      </p:grpSp>
    </p:spTree>
    <p:extLst>
      <p:ext uri="{BB962C8B-B14F-4D97-AF65-F5344CB8AC3E}">
        <p14:creationId xmlns:p14="http://schemas.microsoft.com/office/powerpoint/2010/main" val="1634228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13C74AB8-B8A7-4963-9762-442A3B5634FC}" type="slidenum">
              <a:rPr lang="pt-BR" smtClean="0"/>
              <a:pPr/>
              <a:t>9</a:t>
            </a:fld>
            <a:endParaRPr lang="pt-BR"/>
          </a:p>
        </p:txBody>
      </p:sp>
      <p:grpSp>
        <p:nvGrpSpPr>
          <p:cNvPr id="5" name="Grupo 4"/>
          <p:cNvGrpSpPr/>
          <p:nvPr/>
        </p:nvGrpSpPr>
        <p:grpSpPr>
          <a:xfrm>
            <a:off x="174975" y="1412776"/>
            <a:ext cx="8568691" cy="4536504"/>
            <a:chOff x="0" y="1265203"/>
            <a:chExt cx="8847432" cy="4684077"/>
          </a:xfrm>
        </p:grpSpPr>
        <p:pic>
          <p:nvPicPr>
            <p:cNvPr id="2" name="Imagem 1" descr="ginastica_artistica_masculina.jpg"/>
            <p:cNvPicPr>
              <a:picLocks noChangeAspect="1"/>
            </p:cNvPicPr>
            <p:nvPr/>
          </p:nvPicPr>
          <p:blipFill>
            <a:blip r:embed="rId2"/>
            <a:stretch>
              <a:fillRect/>
            </a:stretch>
          </p:blipFill>
          <p:spPr>
            <a:xfrm>
              <a:off x="428596" y="1690172"/>
              <a:ext cx="8418836" cy="4259108"/>
            </a:xfrm>
            <a:prstGeom prst="rect">
              <a:avLst/>
            </a:prstGeom>
          </p:spPr>
        </p:pic>
        <p:sp>
          <p:nvSpPr>
            <p:cNvPr id="4" name="CaixaDeTexto 3"/>
            <p:cNvSpPr txBox="1"/>
            <p:nvPr/>
          </p:nvSpPr>
          <p:spPr>
            <a:xfrm>
              <a:off x="0" y="1265203"/>
              <a:ext cx="2483769" cy="738351"/>
            </a:xfrm>
            <a:prstGeom prst="roundRect">
              <a:avLst/>
            </a:prstGeom>
            <a:solidFill>
              <a:schemeClr val="bg1"/>
            </a:solidFill>
          </p:spPr>
          <p:txBody>
            <a:bodyPr wrap="square" rtlCol="0">
              <a:spAutoFit/>
            </a:bodyPr>
            <a:lstStyle/>
            <a:p>
              <a:pPr algn="ctr"/>
              <a:r>
                <a:rPr lang="pt-BR" b="1" dirty="0">
                  <a:latin typeface="Cambria" pitchFamily="18" charset="0"/>
                </a:rPr>
                <a:t>Ginástica Artística Masculina</a:t>
              </a:r>
            </a:p>
          </p:txBody>
        </p:sp>
      </p:grpSp>
    </p:spTree>
    <p:extLst>
      <p:ext uri="{BB962C8B-B14F-4D97-AF65-F5344CB8AC3E}">
        <p14:creationId xmlns:p14="http://schemas.microsoft.com/office/powerpoint/2010/main" val="3247453712"/>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5555</TotalTime>
  <Words>3718</Words>
  <Application>Microsoft Office PowerPoint</Application>
  <PresentationFormat>Apresentação na tela (4:3)</PresentationFormat>
  <Paragraphs>192</Paragraphs>
  <Slides>48</Slides>
  <Notes>3</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48</vt:i4>
      </vt:variant>
    </vt:vector>
  </HeadingPairs>
  <TitlesOfParts>
    <vt:vector size="52" baseType="lpstr">
      <vt:lpstr>Arial</vt:lpstr>
      <vt:lpstr>Calibri</vt:lpstr>
      <vt:lpstr>Cambria</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Usuario</dc:creator>
  <cp:lastModifiedBy>Comunicação Impulsiona</cp:lastModifiedBy>
  <cp:revision>206</cp:revision>
  <dcterms:created xsi:type="dcterms:W3CDTF">2019-03-21T10:05:11Z</dcterms:created>
  <dcterms:modified xsi:type="dcterms:W3CDTF">2020-06-18T18:47:47Z</dcterms:modified>
</cp:coreProperties>
</file>